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97" r:id="rId2"/>
    <p:sldId id="274" r:id="rId3"/>
    <p:sldId id="299" r:id="rId4"/>
    <p:sldId id="300" r:id="rId5"/>
    <p:sldId id="301" r:id="rId6"/>
    <p:sldId id="302" r:id="rId7"/>
    <p:sldId id="273" r:id="rId8"/>
    <p:sldId id="298" r:id="rId9"/>
    <p:sldId id="280" r:id="rId10"/>
    <p:sldId id="281" r:id="rId11"/>
    <p:sldId id="275" r:id="rId12"/>
    <p:sldId id="279" r:id="rId13"/>
    <p:sldId id="276" r:id="rId14"/>
    <p:sldId id="283" r:id="rId15"/>
    <p:sldId id="284" r:id="rId16"/>
    <p:sldId id="282" r:id="rId17"/>
    <p:sldId id="277" r:id="rId18"/>
    <p:sldId id="296" r:id="rId19"/>
    <p:sldId id="285" r:id="rId20"/>
    <p:sldId id="293" r:id="rId21"/>
    <p:sldId id="286" r:id="rId22"/>
    <p:sldId id="288" r:id="rId23"/>
    <p:sldId id="287" r:id="rId24"/>
    <p:sldId id="294" r:id="rId25"/>
    <p:sldId id="291" r:id="rId26"/>
    <p:sldId id="295" r:id="rId27"/>
    <p:sldId id="292" r:id="rId28"/>
    <p:sldId id="290" r:id="rId29"/>
    <p:sldId id="289" r:id="rId30"/>
    <p:sldId id="278" r:id="rId31"/>
    <p:sldId id="256" r:id="rId32"/>
    <p:sldId id="257" r:id="rId33"/>
    <p:sldId id="263" r:id="rId34"/>
    <p:sldId id="264" r:id="rId35"/>
    <p:sldId id="268" r:id="rId36"/>
    <p:sldId id="265" r:id="rId37"/>
    <p:sldId id="266" r:id="rId38"/>
    <p:sldId id="267" r:id="rId39"/>
    <p:sldId id="262" r:id="rId40"/>
    <p:sldId id="269" r:id="rId41"/>
    <p:sldId id="270" r:id="rId42"/>
    <p:sldId id="271" r:id="rId43"/>
    <p:sldId id="272" r:id="rId44"/>
    <p:sldId id="258" r:id="rId45"/>
    <p:sldId id="259" r:id="rId46"/>
    <p:sldId id="260" r:id="rId47"/>
    <p:sldId id="26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65" autoAdjust="0"/>
  </p:normalViewPr>
  <p:slideViewPr>
    <p:cSldViewPr snapToGrid="0" snapToObjects="1">
      <p:cViewPr>
        <p:scale>
          <a:sx n="100" d="100"/>
          <a:sy n="100" d="100"/>
        </p:scale>
        <p:origin x="-1888" y="-608"/>
      </p:cViewPr>
      <p:guideLst>
        <p:guide orient="horz" pos="2160"/>
        <p:guide pos="2880"/>
      </p:guideLst>
    </p:cSldViewPr>
  </p:slideViewPr>
  <p:outlineViewPr>
    <p:cViewPr>
      <p:scale>
        <a:sx n="33" d="100"/>
        <a:sy n="33" d="100"/>
      </p:scale>
      <p:origin x="0" y="92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AAE4F-CC32-9347-A56F-79CE4953BC4D}" type="datetimeFigureOut">
              <a:rPr lang="en-US" smtClean="0"/>
              <a:t>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869E7-6D4E-5941-ACC6-65D27DB5AC38}" type="slidenum">
              <a:rPr lang="en-US" smtClean="0"/>
              <a:t>‹#›</a:t>
            </a:fld>
            <a:endParaRPr lang="en-US"/>
          </a:p>
        </p:txBody>
      </p:sp>
    </p:spTree>
    <p:extLst>
      <p:ext uri="{BB962C8B-B14F-4D97-AF65-F5344CB8AC3E}">
        <p14:creationId xmlns:p14="http://schemas.microsoft.com/office/powerpoint/2010/main" val="2722801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2</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44</a:t>
            </a:fld>
            <a:endParaRPr lang="en-US"/>
          </a:p>
        </p:txBody>
      </p:sp>
    </p:spTree>
    <p:extLst>
      <p:ext uri="{BB962C8B-B14F-4D97-AF65-F5344CB8AC3E}">
        <p14:creationId xmlns:p14="http://schemas.microsoft.com/office/powerpoint/2010/main" val="86943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D36CD9-A53A-E04E-A382-7C5E1FB3977B}"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59443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36CD9-A53A-E04E-A382-7C5E1FB3977B}"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76471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36CD9-A53A-E04E-A382-7C5E1FB3977B}"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77169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36CD9-A53A-E04E-A382-7C5E1FB3977B}"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292874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36CD9-A53A-E04E-A382-7C5E1FB3977B}"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70895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D36CD9-A53A-E04E-A382-7C5E1FB3977B}"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10196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D36CD9-A53A-E04E-A382-7C5E1FB3977B}" type="datetimeFigureOut">
              <a:rPr lang="en-US" smtClean="0"/>
              <a:t>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160717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D36CD9-A53A-E04E-A382-7C5E1FB3977B}" type="datetimeFigureOut">
              <a:rPr lang="en-US" smtClean="0"/>
              <a:t>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31219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CD9-A53A-E04E-A382-7C5E1FB3977B}" type="datetimeFigureOut">
              <a:rPr lang="en-US" smtClean="0"/>
              <a:t>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8872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36CD9-A53A-E04E-A382-7C5E1FB3977B}"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252381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36CD9-A53A-E04E-A382-7C5E1FB3977B}"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42611365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CD9-A53A-E04E-A382-7C5E1FB3977B}" type="datetimeFigureOut">
              <a:rPr lang="en-US" smtClean="0"/>
              <a:t>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4394B-C2D5-0C49-855D-17E2A6EAE802}" type="slidenum">
              <a:rPr lang="en-US" smtClean="0"/>
              <a:t>‹#›</a:t>
            </a:fld>
            <a:endParaRPr lang="en-US"/>
          </a:p>
        </p:txBody>
      </p:sp>
    </p:spTree>
    <p:extLst>
      <p:ext uri="{BB962C8B-B14F-4D97-AF65-F5344CB8AC3E}">
        <p14:creationId xmlns:p14="http://schemas.microsoft.com/office/powerpoint/2010/main" val="345798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google.com/search?safe=active&amp;q=do+you+want+to+build+a+snowman&amp;oq=do+you+want+to+build&amp;aqs=chrome.0.0j69i57j0l4.96063j0j8&amp;sourceid=chrome&amp;ie=UTF-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theundefeated.com/videos/kwame-alexander-take-a-kne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houghtco.com/correlative-conjunction-grammar-1689937" TargetMode="External"/><Relationship Id="rId4" Type="http://schemas.openxmlformats.org/officeDocument/2006/relationships/hyperlink" Target="https://www.thoughtco.com/what-is-coordination-grammar-1689931" TargetMode="External"/><Relationship Id="rId5" Type="http://schemas.openxmlformats.org/officeDocument/2006/relationships/hyperlink" Target="https://www.thoughtco.com/parallel-structure-grammar-1691570" TargetMode="External"/><Relationship Id="rId6" Type="http://schemas.openxmlformats.org/officeDocument/2006/relationships/hyperlink" Target="https://www.thoughtco.com/faulty-parallelism-grammar-1690788" TargetMode="External"/><Relationship Id="rId1" Type="http://schemas.openxmlformats.org/officeDocument/2006/relationships/slideLayout" Target="../slideLayouts/slideLayout2.xml"/><Relationship Id="rId2" Type="http://schemas.openxmlformats.org/officeDocument/2006/relationships/hyperlink" Target="https://www.thoughtco.com/series-grammar-and-sentence-styles-169209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oughtco.com/parallelism-in-grammar-1691569"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WEEK NINE</a:t>
            </a:r>
            <a:endParaRPr lang="en-US" dirty="0"/>
          </a:p>
        </p:txBody>
      </p:sp>
      <p:sp>
        <p:nvSpPr>
          <p:cNvPr id="8" name="Subtitle 7"/>
          <p:cNvSpPr>
            <a:spLocks noGrp="1"/>
          </p:cNvSpPr>
          <p:nvPr>
            <p:ph type="subTitle" idx="1"/>
          </p:nvPr>
        </p:nvSpPr>
        <p:spPr/>
        <p:txBody>
          <a:bodyPr/>
          <a:lstStyle/>
          <a:p>
            <a:r>
              <a:rPr lang="en-US" dirty="0" smtClean="0"/>
              <a:t>October 23</a:t>
            </a:r>
            <a:r>
              <a:rPr lang="en-US" baseline="30000" dirty="0" smtClean="0"/>
              <a:t>rd</a:t>
            </a:r>
            <a:r>
              <a:rPr lang="en-US" dirty="0" smtClean="0"/>
              <a:t> ~ October 27</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273006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a:p>
        </p:txBody>
      </p:sp>
    </p:spTree>
    <p:extLst>
      <p:ext uri="{BB962C8B-B14F-4D97-AF65-F5344CB8AC3E}">
        <p14:creationId xmlns:p14="http://schemas.microsoft.com/office/powerpoint/2010/main" val="1969260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17</a:t>
            </a:r>
            <a:r>
              <a:rPr lang="en-US" baseline="30000" dirty="0" smtClean="0"/>
              <a:t>th</a:t>
            </a:r>
            <a:r>
              <a:rPr lang="en-US" dirty="0" smtClean="0"/>
              <a:t>, Tuesday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your final revision of your essay, pen/pencil, your spiral</a:t>
            </a:r>
          </a:p>
          <a:p>
            <a:r>
              <a:rPr lang="en-US" dirty="0" smtClean="0"/>
              <a:t>Today you will go to the library to learn more about </a:t>
            </a:r>
            <a:r>
              <a:rPr lang="en-US" dirty="0" err="1" smtClean="0"/>
              <a:t>eportfolio</a:t>
            </a:r>
            <a:r>
              <a:rPr lang="en-US" dirty="0" smtClean="0"/>
              <a:t> and available technology </a:t>
            </a:r>
            <a:endParaRPr lang="en-US" dirty="0"/>
          </a:p>
          <a:p>
            <a:pPr marL="0" indent="0">
              <a:buNone/>
            </a:pPr>
            <a:r>
              <a:rPr lang="en-US" dirty="0" smtClean="0"/>
              <a:t> </a:t>
            </a:r>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Objective:  You will gain a greater understanding of how to utilize your personal </a:t>
            </a:r>
            <a:r>
              <a:rPr lang="en-US" dirty="0" err="1" smtClean="0"/>
              <a:t>eportfolio</a:t>
            </a:r>
            <a:r>
              <a:rPr lang="en-US" dirty="0" smtClean="0"/>
              <a:t>.</a:t>
            </a:r>
          </a:p>
          <a:p>
            <a:r>
              <a:rPr lang="en-US" dirty="0" smtClean="0"/>
              <a:t>Assessment – Showing the ability to properly add artifacts to your portfolio.</a:t>
            </a:r>
            <a:endParaRPr lang="en-US" dirty="0"/>
          </a:p>
          <a:p>
            <a:endParaRPr lang="en-US" dirty="0"/>
          </a:p>
          <a:p>
            <a:endParaRPr lang="en-US" dirty="0"/>
          </a:p>
          <a:p>
            <a:r>
              <a:rPr lang="en-US" dirty="0"/>
              <a:t>TEKS:  17AB, 24, 24AB, 25, 25A, 26, Figure </a:t>
            </a:r>
            <a:r>
              <a:rPr lang="en-US" dirty="0" smtClean="0"/>
              <a:t>19</a:t>
            </a:r>
          </a:p>
          <a:p>
            <a:r>
              <a:rPr lang="en-US" dirty="0" smtClean="0"/>
              <a:t>Announcements:</a:t>
            </a:r>
          </a:p>
          <a:p>
            <a:r>
              <a:rPr lang="en-US" dirty="0">
                <a:solidFill>
                  <a:srgbClr val="FF0000"/>
                </a:solidFill>
              </a:rPr>
              <a:t>Song lyrics required in print by </a:t>
            </a:r>
            <a:r>
              <a:rPr lang="en-US" dirty="0" smtClean="0">
                <a:solidFill>
                  <a:srgbClr val="FF0000"/>
                </a:solidFill>
              </a:rPr>
              <a:t>Wednesday ~ school appropriate</a:t>
            </a:r>
            <a:endParaRPr lang="en-US" dirty="0"/>
          </a:p>
          <a:p>
            <a:pPr marL="0" indent="0">
              <a:buNone/>
            </a:pPr>
            <a:endParaRPr lang="en-US" dirty="0" smtClean="0"/>
          </a:p>
          <a:p>
            <a:r>
              <a:rPr lang="en-US" dirty="0" smtClean="0"/>
              <a:t>Homecoming shirt Day </a:t>
            </a:r>
            <a:endParaRPr lang="en-US" dirty="0"/>
          </a:p>
          <a:p>
            <a:pPr marL="0" indent="0">
              <a:buNone/>
            </a:pPr>
            <a:endParaRPr lang="en-US" dirty="0"/>
          </a:p>
        </p:txBody>
      </p:sp>
    </p:spTree>
    <p:extLst>
      <p:ext uri="{BB962C8B-B14F-4D97-AF65-F5344CB8AC3E}">
        <p14:creationId xmlns:p14="http://schemas.microsoft.com/office/powerpoint/2010/main" val="31746276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17</a:t>
            </a:r>
            <a:r>
              <a:rPr lang="en-US" baseline="30000" dirty="0" smtClean="0"/>
              <a:t>th</a:t>
            </a:r>
            <a:r>
              <a:rPr lang="en-US" dirty="0" smtClean="0"/>
              <a:t>, Tuesday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92500" lnSpcReduction="10000"/>
          </a:bodyPr>
          <a:lstStyle/>
          <a:p>
            <a:r>
              <a:rPr lang="en-US" dirty="0" smtClean="0"/>
              <a:t>You will need: SSR book, pen/pencil, paper, handouts of two speeches from last week by Kennedy and Obama</a:t>
            </a:r>
          </a:p>
          <a:p>
            <a:endParaRPr lang="en-US" dirty="0"/>
          </a:p>
          <a:p>
            <a:r>
              <a:rPr lang="en-US" dirty="0"/>
              <a:t>Read 15 minutes, in reading log record a similarity between you and the main character</a:t>
            </a:r>
            <a:r>
              <a:rPr lang="en-US" dirty="0" smtClean="0"/>
              <a:t>.</a:t>
            </a:r>
          </a:p>
          <a:p>
            <a:r>
              <a:rPr lang="en-US" dirty="0" smtClean="0"/>
              <a:t>Contrast and compare the two writings to each other.  The factors you choose to analyze are your choice:  rhetorical devices, themes, purpose, tone/mood, </a:t>
            </a:r>
            <a:r>
              <a:rPr lang="en-US" dirty="0" err="1" smtClean="0"/>
              <a:t>etc</a:t>
            </a:r>
            <a:endParaRPr lang="en-US" dirty="0" smtClean="0"/>
          </a:p>
          <a:p>
            <a:r>
              <a:rPr lang="en-US" dirty="0" smtClean="0"/>
              <a:t>This must be in essay form and your conclusions must have evidence</a:t>
            </a:r>
            <a:endParaRPr lang="en-US" dirty="0"/>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You will analyze the rhetorical techniques of two authors as well as the author’s purpose audience and message.</a:t>
            </a:r>
          </a:p>
          <a:p>
            <a:pPr marL="0" indent="0">
              <a:buNone/>
            </a:pPr>
            <a:endParaRPr lang="en-US" dirty="0" smtClean="0"/>
          </a:p>
          <a:p>
            <a:r>
              <a:rPr lang="en-US" dirty="0" smtClean="0"/>
              <a:t>Assessment – essay of contrast and comparison</a:t>
            </a:r>
            <a:endParaRPr lang="en-US" dirty="0"/>
          </a:p>
          <a:p>
            <a:endParaRPr lang="en-US" dirty="0"/>
          </a:p>
          <a:p>
            <a:endParaRPr lang="en-US" dirty="0"/>
          </a:p>
          <a:p>
            <a:r>
              <a:rPr lang="en-US" dirty="0"/>
              <a:t>TEKS:  </a:t>
            </a:r>
            <a:r>
              <a:rPr lang="en-US" dirty="0" smtClean="0"/>
              <a:t>15Ai-vi, 9D, 9C, 8A</a:t>
            </a:r>
          </a:p>
          <a:p>
            <a:r>
              <a:rPr lang="en-US" dirty="0"/>
              <a:t>Announcements:</a:t>
            </a:r>
          </a:p>
          <a:p>
            <a:r>
              <a:rPr lang="en-US" dirty="0">
                <a:solidFill>
                  <a:srgbClr val="FF0000"/>
                </a:solidFill>
              </a:rPr>
              <a:t>Song lyrics required in print by Wednesday ~ school appropriate</a:t>
            </a:r>
            <a:endParaRPr lang="en-US" dirty="0"/>
          </a:p>
          <a:p>
            <a:pPr marL="0" indent="0">
              <a:buNone/>
            </a:pPr>
            <a:endParaRPr lang="en-US" dirty="0"/>
          </a:p>
          <a:p>
            <a:r>
              <a:rPr lang="en-US" dirty="0"/>
              <a:t>Homecoming shirt Day </a:t>
            </a:r>
          </a:p>
          <a:p>
            <a:endParaRPr lang="en-US" dirty="0"/>
          </a:p>
          <a:p>
            <a:pPr marL="0" indent="0">
              <a:buNone/>
            </a:pPr>
            <a:endParaRPr lang="en-US" dirty="0"/>
          </a:p>
        </p:txBody>
      </p:sp>
    </p:spTree>
    <p:extLst>
      <p:ext uri="{BB962C8B-B14F-4D97-AF65-F5344CB8AC3E}">
        <p14:creationId xmlns:p14="http://schemas.microsoft.com/office/powerpoint/2010/main" val="15347147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18</a:t>
            </a:r>
            <a:r>
              <a:rPr lang="en-US" baseline="30000" dirty="0" smtClean="0"/>
              <a:t>th</a:t>
            </a:r>
            <a:r>
              <a:rPr lang="en-US" dirty="0" smtClean="0"/>
              <a:t>,Wednesday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92500" lnSpcReduction="10000"/>
          </a:bodyPr>
          <a:lstStyle/>
          <a:p>
            <a:r>
              <a:rPr lang="en-US" dirty="0" smtClean="0"/>
              <a:t>You will need: SSR book, spiral, flash cards, pen/pencil and the two speeches (3</a:t>
            </a:r>
            <a:r>
              <a:rPr lang="en-US" baseline="30000" dirty="0" smtClean="0"/>
              <a:t>rd</a:t>
            </a:r>
            <a:r>
              <a:rPr lang="en-US" dirty="0" smtClean="0"/>
              <a:t> your essay)</a:t>
            </a:r>
          </a:p>
          <a:p>
            <a:r>
              <a:rPr lang="en-US" dirty="0" smtClean="0"/>
              <a:t>Spiral and flash card quiz</a:t>
            </a:r>
          </a:p>
          <a:p>
            <a:r>
              <a:rPr lang="en-US" dirty="0" smtClean="0"/>
              <a:t>Read 15 minutes and record a summary sentence using a FANBOYS ~reference the wall</a:t>
            </a:r>
          </a:p>
          <a:p>
            <a:r>
              <a:rPr lang="en-US" dirty="0"/>
              <a:t>Contrast and compare the two writings to each other.  The factors you choose to analyze are your choice:  rhetorical devices, themes, purpose, tone/mood, </a:t>
            </a:r>
            <a:r>
              <a:rPr lang="en-US" dirty="0" err="1"/>
              <a:t>etc</a:t>
            </a:r>
            <a:endParaRPr lang="en-US" dirty="0"/>
          </a:p>
          <a:p>
            <a:r>
              <a:rPr lang="en-US" dirty="0"/>
              <a:t>This must be in essay form and your conclusions must have </a:t>
            </a:r>
            <a:r>
              <a:rPr lang="en-US" dirty="0" smtClean="0"/>
              <a:t>evidence</a:t>
            </a:r>
          </a:p>
          <a:p>
            <a:pPr marL="0" indent="0">
              <a:buNone/>
            </a:pPr>
            <a:endParaRPr lang="en-US" dirty="0" smtClean="0"/>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You will identify possible issues with credibility </a:t>
            </a:r>
          </a:p>
          <a:p>
            <a:r>
              <a:rPr lang="en-US" dirty="0" smtClean="0"/>
              <a:t>Assessment – </a:t>
            </a:r>
            <a:r>
              <a:rPr lang="en-US" dirty="0" err="1" smtClean="0"/>
              <a:t>Tchart</a:t>
            </a:r>
            <a:r>
              <a:rPr lang="en-US" dirty="0" smtClean="0"/>
              <a:t> and Gallery Walk </a:t>
            </a:r>
          </a:p>
          <a:p>
            <a:pPr lvl="1"/>
            <a:r>
              <a:rPr lang="en-US" dirty="0" smtClean="0"/>
              <a:t>And spiral and flash card quiz</a:t>
            </a:r>
            <a:endParaRPr lang="en-US" dirty="0"/>
          </a:p>
          <a:p>
            <a:endParaRPr lang="en-US" dirty="0"/>
          </a:p>
          <a:p>
            <a:endParaRPr lang="en-US" dirty="0"/>
          </a:p>
          <a:p>
            <a:r>
              <a:rPr lang="en-US" dirty="0"/>
              <a:t>TEKS:  </a:t>
            </a:r>
            <a:r>
              <a:rPr lang="en-US" dirty="0" smtClean="0"/>
              <a:t>16E, 22, 22B, c 26A</a:t>
            </a:r>
          </a:p>
          <a:p>
            <a:endParaRPr lang="en-US" dirty="0" smtClean="0"/>
          </a:p>
          <a:p>
            <a:r>
              <a:rPr lang="en-US" dirty="0"/>
              <a:t>Announcements</a:t>
            </a:r>
            <a:r>
              <a:rPr lang="en-US" dirty="0" smtClean="0"/>
              <a:t>:</a:t>
            </a:r>
          </a:p>
          <a:p>
            <a:r>
              <a:rPr lang="en-US" dirty="0">
                <a:solidFill>
                  <a:srgbClr val="FF0000"/>
                </a:solidFill>
              </a:rPr>
              <a:t>Song lyrics required in print by </a:t>
            </a:r>
            <a:r>
              <a:rPr lang="en-US" dirty="0" smtClean="0">
                <a:solidFill>
                  <a:srgbClr val="FF0000"/>
                </a:solidFill>
              </a:rPr>
              <a:t>Thursday ~ </a:t>
            </a:r>
            <a:r>
              <a:rPr lang="en-US" dirty="0">
                <a:solidFill>
                  <a:srgbClr val="FF0000"/>
                </a:solidFill>
              </a:rPr>
              <a:t>school </a:t>
            </a:r>
            <a:r>
              <a:rPr lang="en-US" dirty="0" smtClean="0">
                <a:solidFill>
                  <a:srgbClr val="FF0000"/>
                </a:solidFill>
              </a:rPr>
              <a:t>appropriate NO EXCUSES!!!!</a:t>
            </a:r>
            <a:endParaRPr lang="en-US" dirty="0"/>
          </a:p>
          <a:p>
            <a:endParaRPr lang="en-US" dirty="0" smtClean="0"/>
          </a:p>
          <a:p>
            <a:endParaRPr lang="en-US" dirty="0"/>
          </a:p>
          <a:p>
            <a:r>
              <a:rPr lang="en-US" dirty="0" smtClean="0"/>
              <a:t>Decades Day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175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7066249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and comparison thoughts</a:t>
            </a:r>
            <a:endParaRPr lang="en-US" dirty="0"/>
          </a:p>
        </p:txBody>
      </p:sp>
      <p:sp>
        <p:nvSpPr>
          <p:cNvPr id="3" name="Text Placeholder 2"/>
          <p:cNvSpPr>
            <a:spLocks noGrp="1"/>
          </p:cNvSpPr>
          <p:nvPr>
            <p:ph type="body" idx="1"/>
          </p:nvPr>
        </p:nvSpPr>
        <p:spPr/>
        <p:txBody>
          <a:bodyPr/>
          <a:lstStyle/>
          <a:p>
            <a:r>
              <a:rPr lang="en-US" dirty="0" smtClean="0"/>
              <a:t>SIMILARITIES ~ Both:</a:t>
            </a:r>
            <a:endParaRPr lang="en-US" dirty="0"/>
          </a:p>
        </p:txBody>
      </p:sp>
      <p:sp>
        <p:nvSpPr>
          <p:cNvPr id="4" name="Content Placeholder 3"/>
          <p:cNvSpPr>
            <a:spLocks noGrp="1"/>
          </p:cNvSpPr>
          <p:nvPr>
            <p:ph sz="half" idx="2"/>
          </p:nvPr>
        </p:nvSpPr>
        <p:spPr/>
        <p:txBody>
          <a:bodyPr/>
          <a:lstStyle/>
          <a:p>
            <a:r>
              <a:rPr lang="en-US" dirty="0" smtClean="0"/>
              <a:t>Address social issues</a:t>
            </a:r>
          </a:p>
          <a:p>
            <a:r>
              <a:rPr lang="en-US" dirty="0" smtClean="0"/>
              <a:t>Have an element of persuasion</a:t>
            </a:r>
          </a:p>
          <a:p>
            <a:r>
              <a:rPr lang="en-US" dirty="0" smtClean="0"/>
              <a:t>Strongly utilize pathos to appeal </a:t>
            </a:r>
          </a:p>
          <a:p>
            <a:endParaRPr lang="en-US" dirty="0"/>
          </a:p>
        </p:txBody>
      </p:sp>
      <p:sp>
        <p:nvSpPr>
          <p:cNvPr id="5" name="Text Placeholder 4"/>
          <p:cNvSpPr>
            <a:spLocks noGrp="1"/>
          </p:cNvSpPr>
          <p:nvPr>
            <p:ph type="body" sz="quarter" idx="3"/>
          </p:nvPr>
        </p:nvSpPr>
        <p:spPr/>
        <p:txBody>
          <a:bodyPr/>
          <a:lstStyle/>
          <a:p>
            <a:r>
              <a:rPr lang="en-US" dirty="0" smtClean="0"/>
              <a:t>DIFFERENCES</a:t>
            </a:r>
            <a:endParaRPr lang="en-US" dirty="0"/>
          </a:p>
        </p:txBody>
      </p:sp>
      <p:sp>
        <p:nvSpPr>
          <p:cNvPr id="6" name="Content Placeholder 5"/>
          <p:cNvSpPr>
            <a:spLocks noGrp="1"/>
          </p:cNvSpPr>
          <p:nvPr>
            <p:ph sz="quarter" idx="4"/>
          </p:nvPr>
        </p:nvSpPr>
        <p:spPr/>
        <p:txBody>
          <a:bodyPr/>
          <a:lstStyle/>
          <a:p>
            <a:r>
              <a:rPr lang="en-US" dirty="0" smtClean="0"/>
              <a:t>Time of writing</a:t>
            </a:r>
            <a:endParaRPr lang="en-US" dirty="0"/>
          </a:p>
        </p:txBody>
      </p:sp>
    </p:spTree>
    <p:extLst>
      <p:ext uri="{BB962C8B-B14F-4D97-AF65-F5344CB8AC3E}">
        <p14:creationId xmlns:p14="http://schemas.microsoft.com/office/powerpoint/2010/main" val="38448091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18</a:t>
            </a:r>
            <a:r>
              <a:rPr lang="en-US" baseline="30000" dirty="0" smtClean="0"/>
              <a:t>th</a:t>
            </a:r>
            <a:r>
              <a:rPr lang="en-US" dirty="0" smtClean="0"/>
              <a:t>,Wednesday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spiral, flash cards, pen/pencil</a:t>
            </a:r>
          </a:p>
          <a:p>
            <a:r>
              <a:rPr lang="en-US" dirty="0" smtClean="0"/>
              <a:t>Spiral and flash card quiz</a:t>
            </a:r>
          </a:p>
          <a:p>
            <a:r>
              <a:rPr lang="en-US" dirty="0" smtClean="0"/>
              <a:t>Read 15 minutes and record a summary sentence using a FANBOYS ~reference the wall</a:t>
            </a:r>
          </a:p>
          <a:p>
            <a:r>
              <a:rPr lang="en-US" dirty="0" smtClean="0"/>
              <a:t>In groups you will create a T-chart: Credible VS Non-Credible Sources</a:t>
            </a:r>
          </a:p>
          <a:p>
            <a:r>
              <a:rPr lang="en-US" dirty="0" smtClean="0"/>
              <a:t>With your spiral you will create a T-chart and take a Gallery Walk making notations</a:t>
            </a:r>
          </a:p>
          <a:p>
            <a:r>
              <a:rPr lang="en-US" dirty="0" smtClean="0"/>
              <a:t> </a:t>
            </a:r>
          </a:p>
          <a:p>
            <a:endParaRPr lang="en-US" dirty="0" smtClean="0"/>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You will identify possible issues with credibility </a:t>
            </a:r>
          </a:p>
          <a:p>
            <a:r>
              <a:rPr lang="en-US" dirty="0" smtClean="0"/>
              <a:t>Assessment – </a:t>
            </a:r>
            <a:r>
              <a:rPr lang="en-US" dirty="0" err="1" smtClean="0"/>
              <a:t>Tchart</a:t>
            </a:r>
            <a:r>
              <a:rPr lang="en-US" dirty="0" smtClean="0"/>
              <a:t> and Gallery Walk </a:t>
            </a:r>
          </a:p>
          <a:p>
            <a:pPr lvl="1"/>
            <a:r>
              <a:rPr lang="en-US" dirty="0" smtClean="0"/>
              <a:t>And spiral and flash card quiz</a:t>
            </a:r>
            <a:endParaRPr lang="en-US" dirty="0"/>
          </a:p>
          <a:p>
            <a:endParaRPr lang="en-US" dirty="0"/>
          </a:p>
          <a:p>
            <a:endParaRPr lang="en-US" dirty="0"/>
          </a:p>
          <a:p>
            <a:r>
              <a:rPr lang="en-US" dirty="0"/>
              <a:t>TEKS:  </a:t>
            </a:r>
            <a:r>
              <a:rPr lang="en-US" dirty="0" smtClean="0"/>
              <a:t>16E, 22, 22B, c 26A</a:t>
            </a:r>
          </a:p>
          <a:p>
            <a:endParaRPr lang="en-US" dirty="0" smtClean="0"/>
          </a:p>
          <a:p>
            <a:r>
              <a:rPr lang="en-US" dirty="0"/>
              <a:t>Announcements</a:t>
            </a:r>
            <a:r>
              <a:rPr lang="en-US" dirty="0" smtClean="0"/>
              <a:t>:</a:t>
            </a:r>
          </a:p>
          <a:p>
            <a:r>
              <a:rPr lang="en-US" dirty="0">
                <a:solidFill>
                  <a:srgbClr val="FF0000"/>
                </a:solidFill>
              </a:rPr>
              <a:t>Song lyrics required in print by </a:t>
            </a:r>
            <a:r>
              <a:rPr lang="en-US" dirty="0" smtClean="0">
                <a:solidFill>
                  <a:srgbClr val="FF0000"/>
                </a:solidFill>
              </a:rPr>
              <a:t>Thursday ~ </a:t>
            </a:r>
            <a:r>
              <a:rPr lang="en-US" dirty="0">
                <a:solidFill>
                  <a:srgbClr val="FF0000"/>
                </a:solidFill>
              </a:rPr>
              <a:t>school </a:t>
            </a:r>
            <a:r>
              <a:rPr lang="en-US" dirty="0" smtClean="0">
                <a:solidFill>
                  <a:srgbClr val="FF0000"/>
                </a:solidFill>
              </a:rPr>
              <a:t>appropriate NO EXCUSES!!!!</a:t>
            </a:r>
            <a:endParaRPr lang="en-US" dirty="0"/>
          </a:p>
          <a:p>
            <a:endParaRPr lang="en-US" dirty="0" smtClean="0"/>
          </a:p>
          <a:p>
            <a:endParaRPr lang="en-US" dirty="0"/>
          </a:p>
          <a:p>
            <a:r>
              <a:rPr lang="en-US" dirty="0" smtClean="0"/>
              <a:t>Decades Day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4145248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19</a:t>
            </a:r>
            <a:r>
              <a:rPr lang="en-US" baseline="30000" dirty="0" smtClean="0"/>
              <a:t>th</a:t>
            </a:r>
            <a:r>
              <a:rPr lang="en-US" dirty="0" smtClean="0"/>
              <a:t>, Thursday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8" cy="5517347"/>
          </a:xfrm>
        </p:spPr>
        <p:txBody>
          <a:bodyPr>
            <a:normAutofit fontScale="85000" lnSpcReduction="20000"/>
          </a:bodyPr>
          <a:lstStyle/>
          <a:p>
            <a:r>
              <a:rPr lang="en-US" dirty="0"/>
              <a:t>You will need: SSR book, spiral, flash cards, </a:t>
            </a:r>
            <a:r>
              <a:rPr lang="en-US" dirty="0" smtClean="0"/>
              <a:t>your lyrics, </a:t>
            </a:r>
            <a:r>
              <a:rPr lang="en-US" dirty="0"/>
              <a:t>pen/</a:t>
            </a:r>
            <a:r>
              <a:rPr lang="en-US" dirty="0" smtClean="0"/>
              <a:t>pencil, highlighters</a:t>
            </a:r>
          </a:p>
          <a:p>
            <a:r>
              <a:rPr lang="en-US" dirty="0" smtClean="0"/>
              <a:t>3</a:t>
            </a:r>
            <a:r>
              <a:rPr lang="en-US" baseline="30000" dirty="0" smtClean="0"/>
              <a:t>rd</a:t>
            </a:r>
            <a:r>
              <a:rPr lang="en-US" dirty="0" smtClean="0"/>
              <a:t> period: “Theme of Your Life” Essay</a:t>
            </a:r>
            <a:endParaRPr lang="en-US" dirty="0"/>
          </a:p>
          <a:p>
            <a:r>
              <a:rPr lang="en-US" dirty="0" smtClean="0"/>
              <a:t>1</a:t>
            </a:r>
            <a:r>
              <a:rPr lang="en-US" baseline="30000" dirty="0" smtClean="0"/>
              <a:t>st</a:t>
            </a:r>
            <a:r>
              <a:rPr lang="en-US" dirty="0" smtClean="0"/>
              <a:t> &amp; 2</a:t>
            </a:r>
            <a:r>
              <a:rPr lang="en-US" baseline="30000" dirty="0" smtClean="0"/>
              <a:t>nd</a:t>
            </a:r>
            <a:r>
              <a:rPr lang="en-US" dirty="0" smtClean="0"/>
              <a:t> Spiral </a:t>
            </a:r>
            <a:r>
              <a:rPr lang="en-US" dirty="0"/>
              <a:t>and flash card quiz</a:t>
            </a:r>
          </a:p>
          <a:p>
            <a:r>
              <a:rPr lang="en-US" dirty="0" smtClean="0"/>
              <a:t>You will need: SSR Book, YOUR Lyrics, pen/pencil, paper, highlighters</a:t>
            </a:r>
          </a:p>
          <a:p>
            <a:r>
              <a:rPr lang="en-US" dirty="0" smtClean="0"/>
              <a:t>SSR 15 ~ note pages</a:t>
            </a:r>
          </a:p>
          <a:p>
            <a:r>
              <a:rPr lang="en-US" dirty="0" smtClean="0"/>
              <a:t>You will annotate your lyrics</a:t>
            </a:r>
          </a:p>
          <a:p>
            <a:r>
              <a:rPr lang="en-US" dirty="0" smtClean="0"/>
              <a:t>Utilize your notes for Rhetorical Devices, Tone, and Figurative Language </a:t>
            </a:r>
          </a:p>
          <a:p>
            <a:r>
              <a:rPr lang="en-US" dirty="0" smtClean="0"/>
              <a:t>Be sure to identify the theme.</a:t>
            </a:r>
          </a:p>
          <a:p>
            <a:r>
              <a:rPr lang="en-US" dirty="0" smtClean="0"/>
              <a:t>Now using the same format of your song, create your own lyrics in verse. </a:t>
            </a:r>
          </a:p>
          <a:p>
            <a:r>
              <a:rPr lang="en-US" dirty="0" smtClean="0"/>
              <a:t> You are a poet </a:t>
            </a:r>
            <a:r>
              <a:rPr lang="en-US" dirty="0" smtClean="0">
                <a:sym typeface="Wingdings"/>
              </a:rPr>
              <a:t></a:t>
            </a:r>
            <a:endParaRPr lang="en-US" dirty="0" smtClean="0"/>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a:bodyPr>
          <a:lstStyle/>
          <a:p>
            <a:r>
              <a:rPr lang="en-US" dirty="0" smtClean="0"/>
              <a:t>You will analyze the devices of poetry using your favorite song</a:t>
            </a:r>
          </a:p>
          <a:p>
            <a:r>
              <a:rPr lang="en-US" dirty="0" smtClean="0"/>
              <a:t>You will this model (your muse) to guide your own writing</a:t>
            </a:r>
          </a:p>
          <a:p>
            <a:r>
              <a:rPr lang="en-US" dirty="0" smtClean="0"/>
              <a:t>Assessment – Your new hit single</a:t>
            </a:r>
          </a:p>
          <a:p>
            <a:pPr marL="0" indent="0">
              <a:buNone/>
            </a:pPr>
            <a:endParaRPr lang="en-US" dirty="0"/>
          </a:p>
          <a:p>
            <a:endParaRPr lang="en-US" dirty="0"/>
          </a:p>
          <a:p>
            <a:endParaRPr lang="en-US" dirty="0"/>
          </a:p>
          <a:p>
            <a:r>
              <a:rPr lang="en-US" dirty="0"/>
              <a:t>TEKS:  </a:t>
            </a:r>
            <a:r>
              <a:rPr lang="en-US" dirty="0" smtClean="0"/>
              <a:t>2, 2A, 3, 3A, 14B</a:t>
            </a:r>
          </a:p>
          <a:p>
            <a:r>
              <a:rPr lang="en-US" dirty="0" smtClean="0"/>
              <a:t>Announcements:</a:t>
            </a:r>
          </a:p>
          <a:p>
            <a:r>
              <a:rPr lang="en-US" dirty="0" smtClean="0"/>
              <a:t>Dress up day ~ mum and garter</a:t>
            </a:r>
            <a:endParaRPr lang="en-US" dirty="0"/>
          </a:p>
          <a:p>
            <a:pPr marL="0" indent="0">
              <a:buNone/>
            </a:pPr>
            <a:endParaRPr lang="en-US" dirty="0"/>
          </a:p>
        </p:txBody>
      </p:sp>
    </p:spTree>
    <p:extLst>
      <p:ext uri="{BB962C8B-B14F-4D97-AF65-F5344CB8AC3E}">
        <p14:creationId xmlns:p14="http://schemas.microsoft.com/office/powerpoint/2010/main" val="41161016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6EADE41A-BDDE-4BDE-83E2-4C69982C53E7}" type="slidenum">
              <a:rPr lang="en-US" smtClean="0"/>
              <a:t>18</a:t>
            </a:fld>
            <a:endParaRPr lang="en-US"/>
          </a:p>
        </p:txBody>
      </p:sp>
      <p:sp>
        <p:nvSpPr>
          <p:cNvPr id="2" name="Title 1"/>
          <p:cNvSpPr>
            <a:spLocks noGrp="1"/>
          </p:cNvSpPr>
          <p:nvPr>
            <p:ph type="title" idx="4294967295"/>
          </p:nvPr>
        </p:nvSpPr>
        <p:spPr>
          <a:xfrm>
            <a:off x="0" y="592667"/>
            <a:ext cx="8521700" cy="764117"/>
          </a:xfrm>
        </p:spPr>
        <p:txBody>
          <a:bodyPr/>
          <a:lstStyle/>
          <a:p>
            <a:r>
              <a:rPr lang="en-US" b="1" dirty="0" smtClean="0"/>
              <a:t>Poetry</a:t>
            </a:r>
            <a:endParaRPr lang="en-US" dirty="0"/>
          </a:p>
        </p:txBody>
      </p:sp>
      <p:sp>
        <p:nvSpPr>
          <p:cNvPr id="3" name="Content Placeholder 2"/>
          <p:cNvSpPr>
            <a:spLocks noGrp="1"/>
          </p:cNvSpPr>
          <p:nvPr>
            <p:ph idx="4294967295"/>
          </p:nvPr>
        </p:nvSpPr>
        <p:spPr>
          <a:xfrm>
            <a:off x="1" y="1691218"/>
            <a:ext cx="4664075" cy="5166783"/>
          </a:xfrm>
        </p:spPr>
        <p:txBody>
          <a:bodyPr>
            <a:normAutofit fontScale="62500" lnSpcReduction="20000"/>
          </a:bodyPr>
          <a:lstStyle/>
          <a:p>
            <a:pPr>
              <a:buNone/>
            </a:pPr>
            <a:r>
              <a:rPr lang="en-US" b="1" dirty="0" smtClean="0"/>
              <a:t>Speaker</a:t>
            </a:r>
            <a:r>
              <a:rPr lang="en-US" dirty="0" smtClean="0"/>
              <a:t> </a:t>
            </a:r>
            <a:r>
              <a:rPr lang="en-US" dirty="0"/>
              <a:t>– the narrator of the poem</a:t>
            </a:r>
          </a:p>
          <a:p>
            <a:pPr>
              <a:buNone/>
            </a:pPr>
            <a:r>
              <a:rPr lang="en-US" b="1" dirty="0"/>
              <a:t>Stanza</a:t>
            </a:r>
            <a:r>
              <a:rPr lang="en-US" dirty="0"/>
              <a:t> – a group of lines arranged together; much like a paragraphs in narratives</a:t>
            </a:r>
          </a:p>
          <a:p>
            <a:pPr>
              <a:buNone/>
            </a:pPr>
            <a:r>
              <a:rPr lang="en-US" b="1" dirty="0"/>
              <a:t>Rhythm</a:t>
            </a:r>
            <a:r>
              <a:rPr lang="en-US" dirty="0"/>
              <a:t> – the repetition of a pattern of sounds in poetry; the stressed syllables in a poem created by meter, rhyme, alliteration, and refrain (repetition)</a:t>
            </a:r>
          </a:p>
          <a:p>
            <a:pPr>
              <a:buNone/>
            </a:pPr>
            <a:r>
              <a:rPr lang="en-US" b="1" dirty="0"/>
              <a:t>Meter</a:t>
            </a:r>
            <a:r>
              <a:rPr lang="en-US" dirty="0"/>
              <a:t> – the pattern of stressed and unstressed syllables in a poem</a:t>
            </a:r>
          </a:p>
          <a:p>
            <a:pPr>
              <a:buNone/>
            </a:pPr>
            <a:r>
              <a:rPr lang="en-US" b="1" dirty="0"/>
              <a:t>Rhyming/Rhythm</a:t>
            </a:r>
            <a:r>
              <a:rPr lang="en-US" dirty="0"/>
              <a:t> – includes end rhyme (a word at the end of one line rhymes exactly with a word at the end of another line), near rhyme (imperfect/close rhyme), and internal rhyme (a word within a line rhymes with another word in the same line).</a:t>
            </a:r>
          </a:p>
          <a:p>
            <a:pPr>
              <a:buNone/>
            </a:pPr>
            <a:endParaRPr lang="en-US" dirty="0"/>
          </a:p>
        </p:txBody>
      </p:sp>
      <p:pic>
        <p:nvPicPr>
          <p:cNvPr id="2050" name="Picture 2" descr="https://encrypted-tbn0.gstatic.com/images?q=tbn:ANd9GcSR5Colkxel79j3BBCLM6uu9Pwe1uxgC0G1ju-bdCajeufNwsmD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310" y="2531481"/>
            <a:ext cx="1850231"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QUEhQVFRUWFxgVFhYXFBQWFRcXFRQWFhgWFBgYHSkgHBslHxcVITIhJikrMC46GB8zODMsQygtLisBCgoKDg0OGhAQFzckHCQsLCwvLS43NzQsLCwrNCwvLCwsMC8sMC8uLCwsLSwsMCw0LC8sLywsLCwsLCwsLS4sNf/AABEIAMIBAwMBIgACEQEDEQH/xAAbAAABBQEBAAAAAAAAAAAAAAAAAgMEBQYBB//EAEcQAAIBAwIEAwQFCQUIAQUAAAECAwQREgAhBRMiMQZBURQjMmFCcZGU0wcVFiRSU1SBsTNikqHBQ3OCorLR4fA0RGRys/H/xAAbAQEBAAMBAQEAAAAAAAAAAAAAAQIDBAUGB//EADoRAAIBAgIFCQYDCQAAAAAAAAABAgMRBCESMVGR0QUTFEFSU3GhwQYVMmGBsSNC8BYiMzRygqLh8f/aAAwDAQACEQMRAD8A9hbXANd0pNUxEqNdI1V+LuPx8OpZKmRSwSwVAQCzMbKtz2+Z8gD37awNV4/4vFD7XLwuMUmKvcS+8CNazN1FgNxuY9CnqGN9KA1nqnxtTJwxeJWdoWVSFUDPJn5eB3tcNcE38j31dcDrPaaaCfHHnQxy43yx5kavjewva9r2GgsP20W08qg67hoBm2uW0+FGu4aAYtotp7DXAAe2gGraNPY6MdARyugHUgJpLpoBu2jHToGoVfxaGEkSMb2U4rHJI5DOqCyRqWPUyjYeegH7aLabWuh85FX5OcG7gbq9j3IHbuba7FxCFlDLIhUs6g5LYtGWVwL9ypVr/UdALtrttNPXRBo1zUtKSsYByyKq7m1vIBH3O21u5A0qKviZI3DrjIuSXOJYY5XAax7b/LQC8ddw1HTi0LNgkis3Tst3tkFK3KggXDKRf1+vTlPXxOCVkU4syNvYho2xYEHcWI/ofMaAXjox1GXjEHMkjL4tHfIujxptiDjI6hGsXQHEm2QvqQ9XGDYuo2LdxYAHEknsN9t/Q+h0BxhoUar38Q0wwvJbNIpU93J1JUOI4m+HzYgW7jubDfT54pDmqBsmftgruo3K9boCqXKsBkRcqQLkaAl464V0h+IRBcjLHa2V81sVvjcb7i+317aXFKHVWU3DAMDa1wRcHffQBbSdODSWGhA0a6NGgOHS100x04mgKD8oFNSTUTw10ywRyEBZGYLjIvUpW/c9J28xfXnc/BuO8KgZ4KqKrpIULctwG90q3PTILhQBeyP2G3pr0zxd4ci4jTNTTXAJDKwtkjr8Lrf6yLeYJGsK/wCTfihg9kbi36rjhblHPD9g73xttjna23bUKVvj+ti4p4fjr8DHJE+IRTZFdpVjk2tuCACPS+rD8z0lJ4fiD1c1GlSsE8rr7x5JJadLxIoF8TiDYW2Xc2vrUcQ/J/E3CTwyFyi2BEjDIlxIJCzja9zft2vt21SVf5NKmo4dHSVNaGkgdWppFissaJGIxEwFiRYXy79u+hTA1EUNJX8Mk4dTV1IrzrGz1F09oXmRA4KSSVIY37A5DbbWq8V8PNT4mig5kkcclKBKY2wdo1WRygYbgMVUG3kTq34p+Tyuq3ppqviCSTU0iugEAWIAFWbZSCWYolz8u2r+fwizcYTiXNGKwmHlYm5urjLK9vpenloDE+GeFrw3xGaSlZ1p5acuYy5YXwLDv3IKbE77kaz35QvC1JFUpRUHtE1fM4JBmBSIMczkAo3IubE9K7ny16rP4PZuLrxITABYTFysDe+DLlle3du1vLWP4V+SeuppZJoeKBJZb8yT2fJ2ybI3ZmJ3O59bD00BN8QeH6fh/BoqSprpYEzvI8a5PO7XZo1Xvhc/8ovrExrFR8V4Y1BTVtGk0yRP7TdeepljRsVLE2s/ntutgLa9A41+Tuqq6WJJ68vVQTGaKcx2WxCdBUHyKgg/5aTXfk9rKmopKqqr1kmppUkCiAJEFR0fFQpByJXdj6gW20B6Trmu6NCBo0aS7AAkkAAXJJsAB3JPpoDhFtRuKcOjqI+XKoZMkcqQrK3LcOAwYEEXUabm4xCpKl9/krsP5ECx7jTa8dguRmbje2El7G9jbH5H7DrU69JOzmt6MtCWwi1vhWKTm9UiGXDdMAyYPIw5ZKnH+0YX+Q/miu8JxyqqmWYKpnYAGMA+0ScwhujfE7L577376n/n2C9szc3IHLkvta/0fmPt1Np6hZBdGDD5dx9Y7g/I6yhVhP4ZJ+BHFrWilh8MxpOkys4KMz4+7xJb2nv05AD2qW1iPK97bsTeE0dIkeeZkiVkVTycSjKq4uOXZrBdr+pvfWjCaTC4bcEEeoN/n5a2EIXBeELThgryOGC3zKk3W4vcAHsQN/2RbzvWnwogcOrsffiZ8sewknmEa4KLrzJ2JyubW721owNcVgb2INjY2PY97H57jUBn+I+GVm5mU0yhySApjGGTRs+JwucuWo6idifXQ3haLyeQHLMH3Zs2UT7BlItlFlYg7yP6i16e9vPSBKpJUMMh3W4uOx3Hf6S/4h66Ao5fCULGE5Se5jiiXdd1hDhcuncnO5tbdVtbSqfwyiAKJZrYCJwOUvMjTMIjlYwQFzbdbE33vq91zQFF+i8eLDmSFmxu9ocuh3cELy8N8yCMbbA999XFPAERUF7KoUX72UAC/wBmndKA1QcUaS+nNIfQCRo1y2u6EEEaxNZV8XHGY0jQHhxC3OKY44dbM/xCQNcBQQNl27nW4TWPrPygwpxReGGKQuxVTJtiGkQOox7lbMLt5ennoUkcC8bRTpWytiqUhdzg4kLQLnhIQOzNy3OPlt66ek8cxLlnBULy0nkl/sG5aU6xM5bGUhv7aMALluT2Avpk+JOHLGxBVEEaQqRC0QeFn5SLTuyqHiDNYFCVW97gG+pPho8MWJfZGpsXMsa9SZMSVMsYDb26Uug2sqG1ragFfplCpxeOZHDhGQiIlWaphpwCVcg7zxtcE7X89tdovGcMkMsvLmQRxxTYsIsnSfIRFMXK9RRhZitrb2G+nJRw5YVlWOleKBlCGOOF1iaSSMjDEWTqMbbW8jo4avDqeHlRvSrE0ZdgZIjzIlUqZJCT7xcVILtf4Tc7aAb4d4maoqDHHEyokcrSF8MhJFNJAY+mTyaM9QDA3G41V8N/KApjR5YpCWjSVuUqYxr7LRTyFi8gLAe1rawvsRY2udRAaWJlRPZ423hRF5Snp6jEqjfbK+I/avbfUREoeeaURQc3klyggWwiAhiKk449hTjC97LHtYDQEKTxzCFd+RVYKxXmGJViYKZQziR2CBAYjcsRbJPXWoVgexB+rftsdZ6oFAKrkNTxtPJjO1qMuNzIqSSyBCqm6yWLEHv66uDLDDil4ouYzYJdEzdmLtgu2TEsWNtyST56AlaNV1VxunjiaUyqyKwQmO8pza1kVY7kucl6QL76nQSh1VhcBgGAZSrWIuMlYAg/Ii40AvRo0aoPPfyl+O5aRZIqSNjLGEaWZkvDCHK4rc7M7XAt8yfLWvrqVqml5eeHNRA7YqelsTIAGBW5XIbgjfcHtrPflhA/NU17AZRd9v8Aapq/rKRpqMRIVBkjRGLXIwbESbDcnDIAbbkbjvrdJR5qLSzu/QnWYPifheW3LWRgyJJCJOW2RQyK0bXSy3xVb2Fie1vJmTw/NnkHbqa5bGa4A5xU/FuQZBYfD0DbWti4HWKgUTjpURgCaZVZI2hteykxu6RuCy3KmQ2Ld9Mx+G6pEj5cqo60cNMxEj2LRQ1Sk/BuOZJCQxFxixsOzeJPkuMpN6bzbfV157DqjiGklb9bzMz+HJmBtK4O9mCSX3aFje5Ni3LN7WHVsO99RTeG5WjLLKY2dcTcP8OcZuVyAyIRtyPp73FwX6vg9VIlMhkX3YUykyyH3iSRyKbcv3w6CvXj3vuTtHPBa+y+/AskgKCplNnZSoHNaElwbhsioKFbKCDtvwmCWHbak3429EYVKrqdQ5TeGJxfOqZt0YbyAh0jKkk53IJKmxvuv1BXuJeG3ZalYJVhM8qy3CtdcadIbbMPNFa/8tjZhyn4FU8txLMJHaEKo5kvLWZEiEbqDutnjZ8rlrubk2FkP4enVrwyLGMAinORmAwpYzclbsQsU1iT3wJ87dpqF1vAppJ55ObgjMuC5SkMoFKSrBXAVSYpV2F/eE9iQV8P8OyxzRyGpZgosykHrbkiPNt9yTZjv9Fe53HDwmrMU6mYF2mLwsZHIVN8foXQjYYi4GN77nTlTw2rxp1jlHRUF5C0suRh5+QS4U5nlllxbbcb7A6AjcK8MyxLNecPJLByRIQ91IaVgR1XteU+d9u+509wXgT07h2kEhsVYkEGxSBb39RyBt/e+Wo9XwOrAk5MwTOVpAObIoGUlS2QsptbmU7lRs5iKtsSSheB1QNSBKnLkiqFjXNsVkmkd0LJhYWyJLA36iLEKDoQ1OjVBLweZo3VpMi00My3mlFhHOsjLkBdQVUCwFr/AMyY3CeB1UDUy84GKIWdebIbjkRLYApZhzBIQCRiCLfsgDT6NZX8z14t+sqwEqEXkmQiNMwb4r1MwWAkNsS0vlbVn4Z4VJTRct8DYJujE7rDHGRYqNrpsfn2GqC4B0HXLaLaATo0aNCCQNV0clM9RcIjTx5R8zlHNMRGWTmldv7VOm++RtextZjWO4l4Yp5aoh6mPmSNzvZ2CFmTnUMpGBa7L+pYk2t7w+liKTKbwXCoQc6ZxGIhArNFaGKGoiqBHGVQFlLRRAlyxso3HfTkfgyHJH5sjYkkAiFlsaj2hVF4zbFy1mFms3ckKRXt+TmI/TDDlNFiyy2VWSVAqCOZAExlYFbH5FfLR8B4c9NGI2l5igbe7VCCXd2Ox3ByAF9+ncsSToCFR+D4Y4GgVnwYU4JOF/1VYlT6NuoRLfbzNrajxeBYM1YyTMqvK/KZkMV5jVZgLjsCKpwbHfBL3trVA64O+oDNUngiGMwkSSs0W5Z+VIZSKj2jJ80NmzLbrjsfkpD9T4VT2n2qF3imN1Y5s6FXlhaUhGJAYrFiLWAyBIJUW0Gg6FKHjfhsTzJUCQrLEp5QwhKCQLIEZn5fNKguSUDhTbtubucU8NJUNG7ySXRVRrcv3irLFN13Q2OUS7rj3PyIuho0BSS+GYmpo6fJgsbrIr2jLZK5a7BlKm9yCCOx/nqw4Tw9KaCKCO+ESLGuRu2KKFGR9dtS9GgDRo0aA4yg9xf69d1UcZ8UUdIwSpqIonYXCs3VY7AkDcDY7nbY6d4lIZqV3pXDMU5kDo11Z164xcEBkYgAi4BBI89VxaV7AstB1l3krog6ojShBZWblF5DgQrAs4uS1i2QUDstxqRxZq1AwplDjEOCxUtm8w5iLkeyoXZfqA+WoC/TXdZaq4nVicRIvVyldgqIQL2zKlm+IHOwPSbKMtzpqpj4g0E9sxMxBisYhheitZbNa/OBuGJAJ2JFjoDXaNZzjNRXh2FPGrJyyVZgmQkMbMqkZDYNFifX2lLHoOk1UteDIsag2vi5SKzWjcqVAe5yYJlcLYttcb6A0ujWd4HxKolqKhJQQkbgLZFC7yVQsWyJIwSmbsDd/RtuVNdWKaomMhFaAU5AjZmzmKSWGX7OBGVviO/cKBoJDpGQ9R9uvNuLNWvM+aDIck/QG4SmYqSHPcmfIDawFifpQxJWYG8N3x2AENr8212Jf4sd7Wt/PYeTW5VjTqOFlk7fFb0OmGGco39D1hSPUfaNILD115fTx1C8slSxaVhIDy7LGZCVK79gr/WcAL7C7xerV7xIpPNGHSl7ZzBQbuLg2gv22dv5YUuWYTqKCis3bX87bCywjjFu/kelac1XcESXlkTFi4lm3bG5TnPy7Y7Wwwt52te2rE69k5DmkMdK0htAc0aNGqQLax9V+TyGTiq8SMsgdSrGMAYl40CKcu4WwF1tv6+WtjrMcT4lWqZhHESRJjEBCxTl4qVlaQFsrnMFQtxtcAAsRSHDw+qel4mohqInmjcU8clRHLuYnRSknPcq7GzNfBRdQL2LFSU/E0kYpsgnLBLU2DpJXz5Fz8YtTmJtiDt5nIGDFUcUWR5hFISwY8ti/KTNOEhsUufg/XSoAJuHsDcg2VJV18lVSiVGSNXycxpIsToaOcFpCxBHvSgEbKLWU+YtCi6P85exyZs5qco8bR0gIFo+YqWkMZW+dmaxF/hawvWVEXF0Scx84yuySJeShkiW1El4wHCmxnVlawQbqyjdr2FbxPiIVykXWHmGHs7Mox5vs6q3MAdZLRZONlub436Y/FPEFfE1miCLzRGXMTOvva2miiwxa7nlSymw7lfLtoQdrBxYCXAyEu0ojxFD7ke1kROA4615BDFWNyUUXUknSapuLZTYCULivLuKBmukifCbgAuhe+SsEI2DebS1/FFBYRDJxHlmkrRoRCbYRJkwDNbIDsdiR8QlUVfxBJEV0aRTUTiS8LB1i9o9y0b/ANmUERubkN8IGRBUik/iz1+dJyFOPuzU2anZDeWJZVfMK2yGVg0fcrbHtqFw+Pigej5sjFeVE1T7ukPvSSJ45CGQhQMSrR5bhr32B18EmSq1iuQBswswuL2YeRHmNL0AaNGjQBo0aNAYXxhT0FE09XNEJ6mqXlJE9pDIcQgWNSDivwAkfIbkgFzwbwmpoeEJCQ3tBysq2LRtPJYE36egNm19hZu+kcY8FVM1a1WlYkbjaIGnEhiUCwC5Na+7G9vpHWp4DSTRRY1M/tEmRPMwEex7DEemumco80kpXeV9f06rWRFrKp+K1SRQkxMX5UnNHIeRmmiUiy4sqoGZSwJ2cEBe99N0nFKzkTySJ7wNFy19lnsqMsaySCMNnLY81+WCG2AvuDrU6SX1zFM5FxarwlZ4cbRZIoikdhII4iVNn94MpHFlsfdHc325JxupHsgEQMksRkli5coOQMQZQ17RAZs13BviF7ka0IOug6Ayh4xXdDLDlkY1N4J41sWmyblm7oTaNLsSBs52OrTxHVziOM0qOxy5rgLZjFGuZjtINmc4Ljs1i1rEbW6jTmgMtV8TrbECOwMhCstPMzBM5FVSMjZiEDcwjEZAY7g6frXqgwKGSxqMSoQECISfF27EHv8A3daLRoDF8QlqWnkTkK65SASezyBgoQNGEexRrdO5+LMgWKMNOVEjRx06LTRyTSQO5VkAfOKMMQyi2zEhb22JHrrYaLamitgMnw4yOyI1LGMlJ5hppUT/AOoAZlY3jvhA3LY5DmEH1Eagmqmljf2NYVBAKmEkkPJAcgwPSyxy29A0U2xFiNro0UVsBmfDvE6uWS86GNCoxQ0syHLKQtdixCEKYxvcEqbd9tKdd0hm1SCW0i+lk6bOqAvruka7oQc1hq3ivFRxmOCOC9AQt5MLqVKAu7S/RcNcBdr2GxvfW1aXewFz/kPrOs/W+LliaRCgaRJRGEUyE2yp1Lu3KxSxqF8yD5HvYUjUvjteWkksJCtTRVBwZWKmWSRMWL4qqjAkuxUfVqfN4zp1NrOze8sByhkY5oYSqlpACS06Yi++9t7A1C8c4KqTvjThcg05FOCGJElnbFeu9pbdybttvveycEpseZ7NTl3sGcxR5EgowJON2s0aH/gB8tAVkXjtGOYQ+z4iTP6YjNNDUF2U7CwlN9+ynvqVxrxgkVKZ443kYx1EsS9ADJTBi0pbK3LNlIIuxDr09wJY4dTCIgQomStGOWgVsWjEXQbfsBVv6ADy0TeHYZoo4p4YmiiAWOJkVggVcBbIG3TtqAiHxxTKZMhIqRu0bSsgEV0Z0Yhi3YOhTcXuy2BBvpmo8dRDZI5Ms4EJdQsYM09PG6FlJs6Ce9jscWsTY6uG8OUhzDU8Lczd8o1bMhg12uN9wD9YB06/BKZnLmnhLsQS3KTIlSpUk23IKJv/AHV9BoCk/T6mKgqk7FgHRQkeTRvDNOko67BWSCU2JDDGxUXGpkPi6BlqGs4WBQzXVQzqxIBjjyzsSLBmVQ3kSN9Lq/CFHJjenjAV2fFUVVZmjaMl1As3S7Dcac/NccfMvDE6SjGU8tLupLEiQW6l6nNj+0fXQpDbxrACqskynIRvdEtE7TmnAkIc/wC0AF1yHUD2vaw8P8dSsjMkaSqvTbmJhkrqHV03IKkEfMbggHTlPwmmxGEMQUWItGoAKyc0Ht3EhL/Xv31IouHxQgiGNIwdyEVVB/kBoCRo0aNAUfHvGFFROsdTUJG7WIWzs1j2LBAcR8zYalcS4sqUrTxMrhlXlEXdXaQhYrBN2BZl+Hc+WqLxhwAiOpmoqWKaqqU5czSMd4xGy3UMcctkAAtfa/bUfwFWxw8IpzAWkCssXvOgiWaoCtkBeyhpb7E7W1ucI83pLbb9bPUl8xri/jB19lxsvNiZnQHFxKkixuiqwucGLAi1xiSe1tU9X4ynYXgkVsh0ljkCSs5vde4vGu31i/mNVW8RikdVkDhxhGXhaJoi8kka4Av1G3NVicQNyLki2qulrI5XRUExDtHZi0FlSWCGVS4tfI8xhZQw6NyLi/iYmhi5VXKlLL+prySOmnOko2ks/BcSE/jCRbAlhdC4607dZDHbZOg3bsuSjfyci8VSZwguRzs8OpTbAb+XVcgm+wtb11N51NJE5tUMvNNOV/VhkRFzy4YkJy+Xd8iw7etgWWrqSJQG9oSMXC3EGJUW6hiSQCub2NmAjckCwvzrCY7t/wCUuG0zdWj2fJcSxpfHAdYrQNlKpZVDpc/q8NQoU+bFZk28rHvteVB4vWSVY0iJLBGQlwoKyFMXta+JV1N7HcMuxAu3B4rU3BhkDLIY8ByiW99LChU52BLRMCGItY+ViZA8SraVuTIQjIiKDDm5dpFuMpAoF02yYHfcDXunIIqfFS3qljCZUzwKxd7JaacxHI7YEYPvuOx33Go1R40BQ8pAHCq9nYMArLSsCQpBsfabA3seWdSz4vh74SlSyqGtGFIJcNIbuCqKY2BLhe1xcb6Yl8ZpsVicgM6up5QkUJG0hNi9hdQrAMQSGB8xcCXxXxMlOsJcKxlZlAV/2WVDbbvdluu1urc23Yh8U5z08PLCGV2DZOCbBag+6tbIgwgsfo5rsb3AfFKLHPaPriSqmx2CskEsi5k9xkyny75el9SqLxNFJIYwkqlUd2LKuCGORo3RnDFcgUY97WHfQEKl8XbRLJEM5GCbOApyEFsL7ljz1OHeyObm1jZcB44KrPGN0CBblvMvkbD6gAf+IaYg8UxNHFII5QJGcWIiVoxFJynZ7vYgMVACFmOQsDvpk+MoQUVo5VaQhVUiIm5GwushXctAt72vURDuSAIaPSWGofCauSRXMiBCshQYsWVsQuRUsoOzZpe2+FxsRqY+gEHTTactpD6oE5aNKA0aEFItth21heJ8X4UeJrRSxsapnDFwHEfMcROqOwcEk8uFrWK3Vex1uke/+o9D6aoa/g1MaxKhoYhUqLrIT1lQLXt622DWuO19QoweH8MnyhDJJZihjSeVsDJnEyKqP7tDk6lRZfXtq9po1gV18smcbk5GRizd/wC8Tt2F9ttZXg3g5giI9VzIY+SqQmNwoSBiQHBlKFytlLqi3tcg6it4B3p055keImRmkR+sjkpE1o5FKyIlPEmdyDdjjvbVBuqSA/Gw6j2Hko8gNSbaxHEPBxqqmonMixCS+DIl5jlRrTsjvkPdhsiY7dRVDkLW0pPAQDxPzU92WYIIpEjjLTGT9WVJhyxYlSDmGFtrXBA2jDXRrA0f5NY4o8FkTdOWxELJkDRw0zg4ShrM0XNNj3Pna5s38HZLRq0qH2U3JNOlnu6OQkeXLj2UrfFmAOxBuTCmop5lkVXRg6MAyspDKykXDKRsQR56J5lRSzsFUblmICgfMnYawcPgSOGLASRZqlJFG604XlmkqHqBI68y7FyUD2K3xJuL7OL4DWSORTLDJzEdMnpMmRmklkvDeToTKQZLvlidxfYDYyxmM5KOn6S/6jUlWuLjsdYqo8A5v1TR8sNkIlpsV3qKKd1/tSMD7JiBbYSfStvI4P4X9kqpJIpEAmYkXjcty+YHMJtKEIUZKhw6AQN98gNdo0aNAZLi3hCVqiWopKtqZp1CzDliQNiLApdhibenmSQRc3uPD/h+KkphTIM03yzAOZb4iw7WPa3oANWumK6rEUTyEEhFLWWxZrDZVubEnsPr1slVlKOi3kSxxqGLzij+AR/AvwDsnb4f7vbXEoo7huWl1+E4LddlHSbbbKo2/ZHpqh4v4vjiERAuJYTULlscVUMRYediSfIW1HHjVb26fiw+GXvcD0+G5Ay7XIF764auNo0paM3n4N/ZG2NKcldI04oIsSvKjxLZlcFxL3ByItYtcA377a57DHuOWlixY9C7swIZjtuSCQT531labx2rhCFAzFwCHyBPLspA3/2ibi43vfT9D42RwzFCY1cR5IjsxLIjqyIAWZTmu9vn23MhjqEpaKln4PgHRmldo0q0UYJIjQEtmTgty37R23bYb99Nz8LhcENEhDMHYYizMLm7gfF3Pe+olN4kp3CdZUu2AVkcMGsnxbWC+8jGV8SZFAN2F+yeIqcAEPlcXACub3RJBc2st1dLZEXv8jbrNZNahiJJMcZJKsSUUksnwsdtyPI+WuHh0NrcqK1y1uWlsibk2t3J3vphOLxGETAnAsq7gqQzSCOzBrEWJ/10U/G4XERVzaYkRnCQZFb3BuvT2+la/loB5eHRB3fAZSLg1ySpXJmIwPSLl2JsOq+97DTkVHGtisaLZcBZFFkvfAWGy38u2qweJ6exJYixkU9LMQ0TojLZAST1qbC/fe2n047CWlAYkRKGZsWKnJmXFLDrN1Ist99u9xoCWlDEoRRHGFQ5IAigI2/UgtsdzuPXXY6ONQAsaAL8ICKALsHNgBt1AN9YB1Vt4nhAkbrCRNErSFSqEzBSMcrE4hly8xe3fbTo8QwXILkFc7jByeiQxWGIN2LAgIOo+nfQFoqAdgBuTsLbkkk/WSSf567pmmqFkRXQ5KwDKbEXB+R30vPQh1tNONOMdNnVBzRoto0IdZAd/P5Ej+msPxD8nIl4snEfaXAXEmLEk3RMMVctsh7kWPdvXbaGa/wi/wA+y/b5/wAtYrjPGK1ZXiRJFVpwFkWnnluqtSdKsOmNSrzEu23QwG97QpG4V+c4qXpEjzkyF+ckr2wp5njUcycglpFiW6BB1jp89SZOL8QWrWIKpch2AEOzxrPSLc3k6FCyy3a5+AbE7FM/iviCRO/st3BJWMU1UT0rMzROwsMjy1CyLkpzGwBUm44VxuVqqRZ4mjXPlxsIZRGR70i8jdzZASSqAZAAtcEgUftnFKeEokTSsY1eNmXcSY1JaOUksX3jp99v7TuB2my1nEHku8MnLSZmUw3UmL2eqxGJYZOGEAsxZCXB2Oy7GtW6H5b/APv8r6evcAj6/t0BjuEVnEedAsyrymRWkJje+RaUSR+owHJs7WDdRAOVljcyvkqGLpKoDKoC3WMKtTNZkCv1+75RJbY3sR9Ebdhvt3P+QGlottAeYUXD+KQJG68yRzFTpJzi8pQtTu8rBSTmwmxUmxNjbYC63sk/E0ToVd5XWxjLctFUmM2UlnVm2NrWsNxcsNpoJ0Biamo4kx3DKgmDe7iXMRJWyR2N2OYaHlvYC+tdXr03HdTkP5afvrjpcEeot9ugOo9wD6i/267fUbh492v2fYSNSbaA83/KpxiSVJqKlP8AZwPUVji9kiVclhuPpSG23p8ibXfhdYvzNS89co0p4pGWxN+UBIOkfFuo6fPtY31W+IPydK4qpYaiq5s3Mk5QljWJ3bIhHGAulzbc9vPVp4T8LcqiWCcyNkUkkR5AwVlwPKQrtyroOm5vdvXXXUdPmUovO/pmRXuQuKcNophHi8CgQs4R5mRkinYMxXe6oeaotsBkqiwsNVZ4VBMYis0Ufu46tffMucTlpBfJd190SR2FgT2BGxXwzAoxGQAIK2b4CrxumG2wUxR2Hbptvrj+FqdkVCrFViSAAsTdI4polyv3OM8m577emvJq4GjUnpyWfi/texujWnFWTy+hl5eD09MiSF4AAjyR/rEjFkRFZjGGHUAsabbgAafoOFUkRs08CxlS7Bap7lSFhV1YkMtiqKGBFrADWlfw7EUWMZKixtDijYBkYEEMFAHmSLWFzpis8JwSMzOHuwcfECBzJue2Nwbddj6bD69Yw5OoQkppO6+b9WWVebVm/JcA9joc4xlHmjgIOe18wIwEIz6h7uLpNxdFNrgaiy8GoVNxLgkBtKnPJXcIirMWYkW5agAnaxAtvqVD4RplcSKpVhLzrhrMXyZzk1sjdmcm5uQ7LfEldPnw7F743kvM6SM2dyrRSmZChI+i5uAbiwC9gBrtNIyZaKxXnR4sbheftlHeRmWzXy6wSR/c9BqO0FDEInFj7MZMCsztgWeRpDIc7MS8Uly991b56nfmCLo+M4ktYuTmTIJfeX3azqrb77edzdiHwtTpC0Kh8HN262LE8rlE5HfcXJ9WZm7k6AZpqWhZunAOzyjHmMrGQsrSdOW7HFD62x9RpwQ0CGReZGGlYRMvtDg5h9kjGfu3ze/RY5NfvvpUPhamWRJQnUkjyrexAeVlZ2FxsSyIdrfD8zd2Pw5CHeQZlnbM3e+/NEu217ZKAB5AADYAACunq+Gqpgdoij8p3DSFk+DON5HZvMRg3J3uCb5XLksFCyyRiVY3HMdjz/eLjM+cnU5ItJl1dwe1iNu0fhSNYwrszNaQMVuinmc0WVSWKqqzOijI2GIubDT9T4djKvy2KOWMisbsFkMjShsbi9nYm1x5aAm8FgjSCMQyGWMqpRy4cMoRVDKRtY2y22uxPnqXqNwyj5MSR5l8VVbnbsoBIG5AJBO5PfvqSNUChpJ0rtpN9Ac0aL6NCHbaw9bx7ia8Zjpkpb0JC3l5bEFSl3cy9lKtcYnvYftA63OqWs8V08bFLyOyTJA4jhlfCSSxAJC2NgQSFJIuNtQpT8F/KGkiMZ4WhPu+Uqs0jSiQTEYh44+wgc5C6G1gxIIE7iHiyBhggckkYM6MiEiWnicdiwKmpjBBXuSPI2hiv4RAsgCImMgVwtNPmHijkmBAWPKyoJmDDYde/fSJRwuGaeofIGNUEgNNKIo1JRkZcIRmCaZCHJa2AsRfcB2PxvTquJE24+HlEtZo53Dp6oRTzfUV9CNP0fjOAdDZfHipVGYBC8CK0hsMeqeMef8AWzqfm2QTELHjTLaSTluqIqpLcCQqFbFZZrhSbZm/fWdrONUMMllgeRcWdrU0uaCKWn6WjZAyvnyGs2Pwqb7qGoNVw/xPBLHLKMgkcaTFnCoDDIHMbqWYABgjHqta+9tKk8WQCCOe0jLI8kaqqEvnCszSKVv5ciXftt876z/CqrhVOJ4lfMyYLLGYHJPXy1jWKOIXKvJiQAWUsA1jbV2lXw/l0oUKyT5y0yrFI2XNBEklgt0BE7Bma1uYb21AcbxrS3PU+IKqZOW3LBeSOLdvKzSoDe3c2vY2seBcbiq1ZociFxDZLiVZkV8CPJgGW48r6zkfGOFPES6IFkgEkoEE7xYGGOYqzCPEty+UxX4rBLjtqxpfEVDEPc9BnkmYKIJo850LiUPkgCyZRsDlY7D1FxTS66NUdF4pgljkdS5MMQllRY3YreJZcA2OLPiw6QSd9Qk8c0xyzLwjAOpkjkUEcgzkElbKwUMcSbtiSLjQhoOH/wBmP5/9R1IJ1XcB4lFPArwPmu63sy2ZGKsCGAIIIPcanAaAO+qjiXEZRKYouWuKK7O6s98y4CqqsvbC5JPmNtXWs7Wf/Kl/3cP9ZtZRzZhUbUbo77bVft0/3eX8fQK2q/eU/wB3l/H13TNYTy3te+DWt3vibW+etlkaOcltHfbar95T/d5fx9HttV+8p/u8v4+sXQy1VPSwMxOc3L5kjmrq+UPZ2fJoiQyszgIQpAGQ+WiXxNWBD+rlZbZYcmVgF/NrVHxDYn2gcu17+Vr76xy2GWlPabP2yq/bp/u8v4+u+21X7yn+7y/j6zfiIzeyxZSMHMi8xoo50Qghji/JYyxpfEZqTuBcWJGqmi4vVoCW5oBgpsFkgeVgzTyRyO7Dl36QhNwCA6ErcENctgUpvrNwaqq/eU/3eX8fR7XVfvKf7vL+PrI0fHaxhG7oqLhTmQezzFspVl5pXqBAQopxsTvY2uNRU8TVnJjfEM7M7FfY51tGrRBUf3nTKVdmNshsd+gkzIXntNx7XVfvKf7vL+ProrKr95T/AHeX8fVJwDic0s88cy2VCcGWJ0WwlkUAs5uWxCG2IHcgkEaq6Hi1ZaAYdONHzA0czOTUTyRS2dnuMFCubhvn31ctg0p7TXe1VX7yn+7y/j6Paqr95T/d5fx9L0atkYc7LaI9qqv3lP8Ad5fx9cFVVfvKf7vL+PpzRpYc5LaNrxGdXTmcp0dwhwR42UtsrDJ3DDKwI273vtY3B1RVn+y/30P/AOxdX2OsJI305NrM5fRpwDRrEzFayTtw2WoqRIcJ42USF55Ef3RilVobSXVA0iCy43JtbtfUpID2/wDI+vWKr+B0cskomY3eVgFllVQJAKclkUgXPRAN7jytubij8lJwmJGsUb3buqLUuSU5FSpVM5QqDltUgAlQLMdsbhUtHwk8xXkUHPmSqayYMkjr7MSbS9JtKsW21mUdsdNHwtTSyxj2qMRtGzmCMoGlygnpzMCrBQuEzjpjA6RvtqceFULtE6Sq55hMZE6YlzUQVJUEfEc4IjiLm1/XQDa1HDE5zM0YSeJI2lknDxyxMkjiNMpCQoXM2so9L22cThfD3cxKVd8ZUk9/K8mMjRmQvIXLFg0cIyvdcVAI7ahcY4Zw+mUrUuyZRTkDmEs0awSRy4jG5ISdrAb3I9NPcO4LBHNzBUxvHMZIoob2A50wlnUEyNkxYbhQtrtt2AgO0z8PzgWHKZp5gwEdRI0ayII6gzOrShRf3bkgFnzvZsiTZfm2gKpDtjRKrLHzpbRrGbq7rl1hTHszXsVPz01wzh1FT4S88XUKc5J0Is8KwRgk7WwisPXFjubnURE4dCauUzBeYWgnLOLjnS2v2yK5y2Dm4AsLgLsKRKfhHCmYMlQhiZPZ1hWoblm0UEG9mvngYFz2JzS5N11Y0/DeGSyqyFGkkbMY1EvWZedVAlQ9jcPO4uNgTaw05U+FqJGFQ7BSCG5jvGVsY4IgLyAqARBDuLNe9iLnRScHoqWSSoRrvEsrOBIHKq/vDdB+ypsvorWHfQFnSeHqeJmZI92jEJLPI/ulFhGA7EKuw7Wvqtq/C1IwSHlFhe5zlmfpWF4Ny7kn3bsu/wDUA6speOwK7RtKgZIzK92ACKCo6zeynrXY+ulcNqY3drSI0hAbAOpZUNipsDexuDf6tCEmgoliTBcyLk9ckkrb+ryMWP26EkRmI+L02uLWBNtStQxGoa4JY97A3sT5+g8hv6aAeiFiQO1gQPS9xYfLbUGv4MJJOYskkTFQjYcshgpYrcSKwBGTbi3fe9hafEpFye5+wegGnL6t7Bq6zKb8wt/FT/4ab8LTNXwkxo7tUz2RSxslMTZQSbe6+WruaSw/18h53+wHVTxTjEcLYe8lkK5FIwhIU7AuXIQA2NgTc2NhsdSdVQjpSdlteoippuyRnaN5xEs1S8iLIsRhWFqeaRmnNliZTAvVuvUDj33Fr6ch4hC3aqqvihQgxU4KvUVMlKqsOX3EkTq3pbz0zBFRqjIKCo6sBfmx3URNnGIWNTlEqt1KqFQp7acUUYZGFBUAx4Y2khAvHKZkZwKmzsJGZsmubu2/Ub8/vDDd9HeuJs6LLsPcRouMxuaflz1IExjYmSOnQiCaColSZbRG4vTuttvM+l0U3H4pTT8ieqkWaQozBaW8YFM9SHKiMlrqvw9x1XsRiXuCwUtNHEoo6l2iEYEjvAxJiieJTY1BCraSXoHTeRja5vqTDJSqqKKKqtG/MjvNGcDyzFZSam4TBiuHw2NranvDDd9HeuI6LLsPcS/D6pWRc2GqnKXx7Uh3sD3RCPMbXuOxsRqz/MLfxU/+Gm/C1V8L4pDThhFSVIzbJy0kMjMQoUFnkqCxsqqBvsABqb+lI/hqj7aX8fT3hhu+jvXEdFl2HuHTwJv4mb/DTfhaT+ZG/iZv8NP+Fpv9KB/DVH20v4+j9KB/C1H20v4+r7ww3fR3riOiy7D3Dn5kf+Jm/wANP+FoPA3/AImb/DT/AIWkfpSP4Wo+2l/H0g+Jx/DVH20v4+nvDDd9HeuI6LLsPcO/mRv4mb/DT/haPzI38TN/hpvwtNfpMP4ao+2l/H0uPxLGWAeOWEMQoaQRlMmNgCY3bG5sLtYbgX31lHHUJPRjVi34ojw0kruHkLi4NZ1Z5pZAhyCMIlXIdmOCAm3cC9r722GrUnXCdcvre3cwSS1CtGkX0aAOWG7gHWfqvBMEkryMWu7FrWQgFnpH2uv/ANog/wCN/lbRLpWXpoUydd4AhkWxlmK4yhY8lEYMy1StYBem4qm7fsJ3tpPC/BXwyzymSbNnPTEUJLROARywLq0K2ZVXv2NgRsF0u+oCg4l4Z9pijSeeQyCnlp5JFWNeYKiNUlbHGyklQRa1vnqtm8HQ8y4eQe8zZRy7ELJBJGout1GcSbgg7t8iNgzgC52A1X0zlmZgLkna/wAI9L+p+Q1QZXiP5PQIzyalw+IiV5OTjHEIqqIKAIurapcb7m3xDe82fwfE5urSZXJzsijIzUs4O6kkBqWOwPkWHpbTrFvduo/PsPqHlp4LqAoqngck8cYnnYyRytMjokYxLCVAtmUgqI5WTcX8++mKbwXBHTVFOrSBJ05ZJYZIgpY6YAG1jZYwd77k/VrSO4UXOw1E6pvVU/zbVBkz4IheRm50wTNnRTyzZ2qBUNgMLsC4+lfY7W2Ik0fg5Y5VkSaZGVCkW8YRFKQqVjTAhBaIHDt1MfS2uihC9hb+v265UjpJ8x1D6xvoBg07W7I31hv9TpaSEbdIPkCCv2EEg6ka4wB2O41AJWTyIsf8j9R0q2mmiNrDcfsnt/I9xpqOYjYkX9G2NvKzDY/+NAJ4iuwsTubWA7/9tZBCOdUkX/tR372FPCB/kBrb80/sn/l/76xso/WKra3vRtt/DwemvE9oP5P+5ep2YD+L9Cgh4vMZ5wcRDC5UnlG9lgSUlpmmCqbtbdbdt97jsHilX6VhlLguCl4gQsSROzZM4Ui00dt97+gvqW1BSPMxMcDT2u/TGZbMuN2HexBtv5HUGF+Hye7EcRtPJEVMS2WaKNi5a426Iz1eYA18wuZmr828ktS+Wt2ed9Z6X76/N1kjg/HDLK0ToVOdSEYWwZKaoEP7RbKzJ5AHqtbVXJ4mnQyZRxt8RiVQRkqzpFksubJILOCR0MDtY9xoIJKfZ0aHe5VlZN+dIMiCDvm4H1keZ1Dqaeij6mjgHtBaNnCJZ7K8riRu1vduTfzG+kJUdN3pO2zwu315ZfbqDU7fENVPilEd0MchKkAYmNgx58dOQCGsCHkW4JFt727aXF4jDMiiGTqMobqi93yHeORn6tlBT4uxyHzs7HBREsVFNlZnYjlXssgdma3kHVWJ9RfvrjU1CSkpWmJbIo55V2uzM2Dee7MTb9o6xth7W5t3/wBeP1F59pCIeP8AMp6iWNMXhBGMrIqluUsq3fLEKQ673t33tvqHTeJGUE1FgUMhkAhdHCx0/O3RpCAe+6s4bbt5XNFTU4WSOJYcb4yogQi+IXGRR54gCx8tEPB4EXGOJIx1WwRVsWXAkbd8dv8ALWKqYeOknB56tuoy0ajs7lZN4qC5gwS5JmXW8RICQJOxvnY9Ljse+it8TgM6IhyAyVmxMbBZYUcdLXDDmjY77b285XC/DcECMgUPllkXSIbNGsZUKiKoUqiggDfzvqX+aYLluTHke5wW5uVJubeqqf5DVdTBxllBu3nvZNGq1rGeHcYWWWSLB0aMn48QWAdkyVb5Y7AhrWIYb32D3Gh+rz/7qT/oOnKehjjZmSNFZr5FVAJuSxuR6kk/WSdN8Z/+PN/upP8AoOue8HWi6asro2Wei9I3NtBXQDsNcJ1+nHzYm+jRo0BwG+lq1tNX0AaAk5jSS2mSQNydIBL/ACT/ADb/AMaA6QZD/cH/ADH/ALalAW0gMB8gNNSVijzufloCUDpiasC7Dqb0H+umCXfv0L/np6GNU7fb56ASlOWOUm/ovkNSmJtt/wC/LTZfSr6FOidfUfzNiPrB0l3y2HY9z5W8wPW+u6VoAd+w8z/7fRpu/V/Lb+RN/wCo10tqAcB00w6v+E/5EW/qdcMmkI97n17fV/7/AKaoF8hfS31bf01kZxapqh2PMRreqtTxAMPldWF/VT6a1uZ1B4hwuKcgyKSw2DK7xuATfHOMhrfK9tcHKOD6XQdNOzumbsPW5qelYxcPBbVRqDITs4CWNgJBHcd7bcsdgO5vfbVdWeC4pCSZHUsajPEAZCoMxF/mnOex+Z9dbr9G6f0m+9Vf4uj9G4PSb71V/i68iPI2Li7qstVtXVnxZ1vF0nrgYio8JK6peVgymUllBszSWKsQ7Mbo6o4uTuvzOpHEfDaS08VPmyrGrKGtcnKnlgJNz394W+sa2H6N0/pN96q/xdd/Run9JvvVX+Lo+R8Y7fjrLNZbf+jpdLsGMm8NAmQrIULs7XCDpzhiisN+w5QP/Ee3fVdVeF5FssTBgxbNmI2yqhUGwYMdjlvkSdh/eHog8N0/pN97q/xdd/Run9JvvdX+LrKHJOLjb8VO21EeKpP8rMnwbga07OwYtlsL5XC5u4BJY33duwUfK5JNtq1/Run9JvvVX+Lrv6NU/pN97q/xdc1X2er1ZaU6qb8DZHHwirKJU6NWw8OU3pN97q/xdd/Rqm9JvvdX+LrD9mqveLcy+8Y9kqNQ+NH9Xm+cbgDzJZSAB8ySAB89aQeGab0m+91f4unafw/TxsHVGLKbrzJZpQp/aUSOQG+YF9Z0vZucZpyqKyewkuUItNKJZHYabOusdCjX1p5RwjRpyw1zQDS67o0aAhNvJY7/AP8ANTdGjQFdVMciL6l0ijEG2jRoB7Ro0aFDRo0aEHV0saNGoUZquw//ACH9dcOjRqkGZu6j1OnNGjQANd0aNAA0aNGgDRo0aAVo0aNAdGu6NGgEnXRo0aA6NdOjRoBLa5o0aA7o0aNAf//Z"/>
          <p:cNvSpPr>
            <a:spLocks noChangeAspect="1" noChangeArrowheads="1"/>
          </p:cNvSpPr>
          <p:nvPr/>
        </p:nvSpPr>
        <p:spPr bwMode="auto">
          <a:xfrm>
            <a:off x="116681" y="-144462"/>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797531" y="770965"/>
            <a:ext cx="1850231" cy="1847851"/>
          </a:xfrm>
          <a:prstGeom prst="rect">
            <a:avLst/>
          </a:prstGeom>
        </p:spPr>
      </p:pic>
      <p:pic>
        <p:nvPicPr>
          <p:cNvPr id="7" name="Picture 6"/>
          <p:cNvPicPr>
            <a:picLocks noChangeAspect="1"/>
          </p:cNvPicPr>
          <p:nvPr/>
        </p:nvPicPr>
        <p:blipFill>
          <a:blip r:embed="rId4"/>
          <a:stretch>
            <a:fillRect/>
          </a:stretch>
        </p:blipFill>
        <p:spPr>
          <a:xfrm>
            <a:off x="4832227" y="160338"/>
            <a:ext cx="1965302" cy="1965303"/>
          </a:xfrm>
          <a:prstGeom prst="rect">
            <a:avLst/>
          </a:prstGeom>
        </p:spPr>
      </p:pic>
      <p:pic>
        <p:nvPicPr>
          <p:cNvPr id="8" name="Picture 7"/>
          <p:cNvPicPr>
            <a:picLocks noChangeAspect="1"/>
          </p:cNvPicPr>
          <p:nvPr/>
        </p:nvPicPr>
        <p:blipFill>
          <a:blip r:embed="rId5"/>
          <a:stretch>
            <a:fillRect/>
          </a:stretch>
        </p:blipFill>
        <p:spPr>
          <a:xfrm>
            <a:off x="6797530" y="3939494"/>
            <a:ext cx="2196569" cy="2193743"/>
          </a:xfrm>
          <a:prstGeom prst="rect">
            <a:avLst/>
          </a:prstGeom>
        </p:spPr>
      </p:pic>
      <p:pic>
        <p:nvPicPr>
          <p:cNvPr id="9" name="Picture 8"/>
          <p:cNvPicPr>
            <a:picLocks noChangeAspect="1"/>
          </p:cNvPicPr>
          <p:nvPr/>
        </p:nvPicPr>
        <p:blipFill>
          <a:blip r:embed="rId6"/>
          <a:stretch>
            <a:fillRect/>
          </a:stretch>
        </p:blipFill>
        <p:spPr>
          <a:xfrm>
            <a:off x="4947299" y="5036365"/>
            <a:ext cx="1850231" cy="1847851"/>
          </a:xfrm>
          <a:prstGeom prst="rect">
            <a:avLst/>
          </a:prstGeom>
        </p:spPr>
      </p:pic>
    </p:spTree>
    <p:extLst>
      <p:ext uri="{BB962C8B-B14F-4D97-AF65-F5344CB8AC3E}">
        <p14:creationId xmlns:p14="http://schemas.microsoft.com/office/powerpoint/2010/main" val="106620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a:t>
            </a:r>
            <a:r>
              <a:rPr lang="en-US" dirty="0" smtClean="0">
                <a:hlinkClick r:id="rId2"/>
              </a:rPr>
              <a:t>Snowman</a:t>
            </a:r>
            <a:r>
              <a:rPr lang="en-US" dirty="0" smtClean="0"/>
              <a:t>”</a:t>
            </a:r>
            <a:endParaRPr lang="en-US" dirty="0"/>
          </a:p>
        </p:txBody>
      </p:sp>
      <p:sp>
        <p:nvSpPr>
          <p:cNvPr id="8" name="Rectangle 7"/>
          <p:cNvSpPr/>
          <p:nvPr/>
        </p:nvSpPr>
        <p:spPr>
          <a:xfrm>
            <a:off x="457200" y="1417638"/>
            <a:ext cx="8277954" cy="4893647"/>
          </a:xfrm>
          <a:prstGeom prst="rect">
            <a:avLst/>
          </a:prstGeom>
        </p:spPr>
        <p:txBody>
          <a:bodyPr wrap="square">
            <a:spAutoFit/>
          </a:bodyPr>
          <a:lstStyle/>
          <a:p>
            <a:r>
              <a:rPr lang="en-US" sz="2400" dirty="0"/>
              <a:t>Elsa</a:t>
            </a:r>
          </a:p>
          <a:p>
            <a:r>
              <a:rPr lang="en-US" sz="2400" dirty="0"/>
              <a:t>Do you want to build a snowman</a:t>
            </a:r>
            <a:r>
              <a:rPr lang="en-US" sz="2400" dirty="0" smtClean="0"/>
              <a:t>? </a:t>
            </a:r>
            <a:r>
              <a:rPr lang="en-US" sz="2400" dirty="0"/>
              <a:t/>
            </a:r>
            <a:br>
              <a:rPr lang="en-US" sz="2400" dirty="0"/>
            </a:br>
            <a:r>
              <a:rPr lang="en-US" sz="2400" dirty="0"/>
              <a:t>Come on lets go and play</a:t>
            </a:r>
            <a:br>
              <a:rPr lang="en-US" sz="2400" dirty="0"/>
            </a:br>
            <a:r>
              <a:rPr lang="en-US" sz="2400" dirty="0"/>
              <a:t>I never see you anymore</a:t>
            </a:r>
            <a:br>
              <a:rPr lang="en-US" sz="2400" dirty="0"/>
            </a:br>
            <a:r>
              <a:rPr lang="en-US" sz="2400" dirty="0"/>
              <a:t>Come out the door</a:t>
            </a:r>
            <a:br>
              <a:rPr lang="en-US" sz="2400" dirty="0"/>
            </a:br>
            <a:r>
              <a:rPr lang="en-US" sz="2400" dirty="0"/>
              <a:t>It's like you've gone away...</a:t>
            </a:r>
            <a:br>
              <a:rPr lang="en-US" sz="2400" dirty="0"/>
            </a:br>
            <a:r>
              <a:rPr lang="en-US" sz="2400" dirty="0"/>
              <a:t>We used to be best buddies</a:t>
            </a:r>
            <a:br>
              <a:rPr lang="en-US" sz="2400" dirty="0"/>
            </a:br>
            <a:r>
              <a:rPr lang="en-US" sz="2400" dirty="0"/>
              <a:t>And now we're not</a:t>
            </a:r>
            <a:br>
              <a:rPr lang="en-US" sz="2400" dirty="0"/>
            </a:br>
            <a:r>
              <a:rPr lang="en-US" sz="2400" dirty="0"/>
              <a:t>I wish you would tell me why!</a:t>
            </a:r>
            <a:br>
              <a:rPr lang="en-US" sz="2400" dirty="0"/>
            </a:br>
            <a:r>
              <a:rPr lang="en-US" sz="2400" dirty="0">
                <a:solidFill>
                  <a:srgbClr val="000000"/>
                </a:solidFill>
              </a:rPr>
              <a:t>Do you want to build a snowman?</a:t>
            </a:r>
            <a:br>
              <a:rPr lang="en-US" sz="2400" dirty="0">
                <a:solidFill>
                  <a:srgbClr val="000000"/>
                </a:solidFill>
              </a:rPr>
            </a:br>
            <a:r>
              <a:rPr lang="en-US" sz="2400" dirty="0"/>
              <a:t>It doesn't have to be a snowman</a:t>
            </a:r>
          </a:p>
          <a:p>
            <a:r>
              <a:rPr lang="en-US" sz="2400" dirty="0"/>
              <a:t>Go away</a:t>
            </a:r>
          </a:p>
          <a:p>
            <a:r>
              <a:rPr lang="en-US" sz="2400" dirty="0"/>
              <a:t>Okay, bye...</a:t>
            </a:r>
          </a:p>
        </p:txBody>
      </p:sp>
    </p:spTree>
    <p:extLst>
      <p:ext uri="{BB962C8B-B14F-4D97-AF65-F5344CB8AC3E}">
        <p14:creationId xmlns:p14="http://schemas.microsoft.com/office/powerpoint/2010/main" val="4759193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23rd, Monday   </a:t>
            </a:r>
            <a:r>
              <a:rPr lang="en-US" dirty="0" smtClean="0">
                <a:solidFill>
                  <a:srgbClr val="FF0000"/>
                </a:solidFill>
              </a:rPr>
              <a:t>9 Week Exams</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a:t>
            </a:r>
            <a:r>
              <a:rPr lang="en-US" dirty="0"/>
              <a:t>i</a:t>
            </a:r>
            <a:r>
              <a:rPr lang="en-US" dirty="0" smtClean="0"/>
              <a:t>ndex cards, spiral, pen/pencil, speeches from last week</a:t>
            </a:r>
          </a:p>
          <a:p>
            <a:r>
              <a:rPr lang="en-US" dirty="0" smtClean="0"/>
              <a:t>Today you will work with the 1</a:t>
            </a:r>
            <a:r>
              <a:rPr lang="en-US" baseline="30000" dirty="0" smtClean="0"/>
              <a:t>st</a:t>
            </a:r>
            <a:r>
              <a:rPr lang="en-US" dirty="0" smtClean="0"/>
              <a:t> 75 word parts in a friendly competition</a:t>
            </a:r>
            <a:r>
              <a:rPr lang="is-IS" dirty="0" smtClean="0"/>
              <a:t>…but maybe not too friendly since you will want the candy.</a:t>
            </a:r>
          </a:p>
          <a:p>
            <a:r>
              <a:rPr lang="is-IS" dirty="0" smtClean="0"/>
              <a:t>We will once again delve into the speeches of Kennedy and Barack...this is a skill you will need for the upcoming exam, so pay attention!!</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85000" lnSpcReduction="20000"/>
          </a:bodyPr>
          <a:lstStyle/>
          <a:p>
            <a:r>
              <a:rPr lang="en-US" dirty="0" smtClean="0"/>
              <a:t>You will understand how to decipher word meanings by creating words with your word parts and discovering words you may not know. </a:t>
            </a:r>
          </a:p>
          <a:p>
            <a:r>
              <a:rPr lang="en-US" dirty="0" smtClean="0"/>
              <a:t>You will analyze author’s purpose, audience, message, rhetorical technique and how it influences the reader and creates meaning</a:t>
            </a:r>
          </a:p>
          <a:p>
            <a:r>
              <a:rPr lang="en-US" dirty="0" smtClean="0"/>
              <a:t>Assessment – word part understanding through creation of charts and gallery walk; and a well annotated speech</a:t>
            </a:r>
            <a:r>
              <a:rPr lang="is-IS" dirty="0" smtClean="0"/>
              <a:t>…no rhetoric left behind.</a:t>
            </a:r>
            <a:endParaRPr lang="en-US" dirty="0"/>
          </a:p>
          <a:p>
            <a:pPr marL="0" indent="0">
              <a:buNone/>
            </a:pPr>
            <a:endParaRPr lang="en-US" dirty="0"/>
          </a:p>
          <a:p>
            <a:r>
              <a:rPr lang="en-US" dirty="0"/>
              <a:t>TEKS</a:t>
            </a:r>
            <a:r>
              <a:rPr lang="en-US" dirty="0" smtClean="0"/>
              <a:t>: 1, 1A, 1D, 1E, 2, 2A, 16, 9D, 8A, 9D, 6A, </a:t>
            </a:r>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40327510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
        <p:nvSpPr>
          <p:cNvPr id="8" name="Rectangle 7"/>
          <p:cNvSpPr/>
          <p:nvPr/>
        </p:nvSpPr>
        <p:spPr>
          <a:xfrm>
            <a:off x="457200" y="1417638"/>
            <a:ext cx="8277954" cy="4893647"/>
          </a:xfrm>
          <a:prstGeom prst="rect">
            <a:avLst/>
          </a:prstGeom>
        </p:spPr>
        <p:txBody>
          <a:bodyPr wrap="square">
            <a:spAutoFit/>
          </a:bodyPr>
          <a:lstStyle/>
          <a:p>
            <a:r>
              <a:rPr lang="en-US" sz="2400" dirty="0"/>
              <a:t>Elsa</a:t>
            </a:r>
          </a:p>
          <a:p>
            <a:r>
              <a:rPr lang="en-US" sz="2400" dirty="0">
                <a:solidFill>
                  <a:srgbClr val="FF0000"/>
                </a:solidFill>
              </a:rPr>
              <a:t>Do you want to build a snowman</a:t>
            </a:r>
            <a:r>
              <a:rPr lang="en-US" sz="2400" dirty="0" smtClean="0"/>
              <a:t>? (8 counts)</a:t>
            </a:r>
            <a:r>
              <a:rPr lang="en-US" sz="2400" dirty="0"/>
              <a:t/>
            </a:r>
            <a:br>
              <a:rPr lang="en-US" sz="2400" dirty="0"/>
            </a:br>
            <a:r>
              <a:rPr lang="en-US" sz="2400" dirty="0"/>
              <a:t>Come on lets go and </a:t>
            </a:r>
            <a:r>
              <a:rPr lang="en-US" sz="2400" dirty="0" smtClean="0"/>
              <a:t>play (6 counts)</a:t>
            </a:r>
            <a:r>
              <a:rPr lang="en-US" sz="2400" dirty="0"/>
              <a:t/>
            </a:r>
            <a:br>
              <a:rPr lang="en-US" sz="2400" dirty="0"/>
            </a:br>
            <a:r>
              <a:rPr lang="en-US" sz="2400" dirty="0" smtClean="0"/>
              <a:t> I </a:t>
            </a:r>
            <a:r>
              <a:rPr lang="en-US" sz="2400" dirty="0"/>
              <a:t>never see you </a:t>
            </a:r>
            <a:r>
              <a:rPr lang="en-US" sz="2400" dirty="0" smtClean="0"/>
              <a:t>anymore (7 counts)</a:t>
            </a:r>
            <a:r>
              <a:rPr lang="en-US" sz="2400" dirty="0"/>
              <a:t/>
            </a:r>
            <a:br>
              <a:rPr lang="en-US" sz="2400" dirty="0"/>
            </a:br>
            <a:r>
              <a:rPr lang="en-US" sz="2400" dirty="0" smtClean="0"/>
              <a:t>Come </a:t>
            </a:r>
            <a:r>
              <a:rPr lang="en-US" sz="2400" dirty="0"/>
              <a:t>out the </a:t>
            </a:r>
            <a:r>
              <a:rPr lang="en-US" sz="2400" dirty="0" smtClean="0"/>
              <a:t>door (4 counts)</a:t>
            </a:r>
            <a:r>
              <a:rPr lang="en-US" sz="2400" dirty="0"/>
              <a:t/>
            </a:r>
            <a:br>
              <a:rPr lang="en-US" sz="2400" dirty="0"/>
            </a:br>
            <a:r>
              <a:rPr lang="en-US" sz="2400" dirty="0" smtClean="0"/>
              <a:t> It's </a:t>
            </a:r>
            <a:r>
              <a:rPr lang="en-US" sz="2400" dirty="0"/>
              <a:t>like you've gone away..</a:t>
            </a:r>
            <a:r>
              <a:rPr lang="en-US" sz="2400" dirty="0" smtClean="0"/>
              <a:t>. (6 counts)</a:t>
            </a:r>
            <a:r>
              <a:rPr lang="en-US" sz="2400" dirty="0"/>
              <a:t/>
            </a:r>
            <a:br>
              <a:rPr lang="en-US" sz="2400" dirty="0"/>
            </a:br>
            <a:r>
              <a:rPr lang="en-US" sz="2400" dirty="0" smtClean="0"/>
              <a:t>We </a:t>
            </a:r>
            <a:r>
              <a:rPr lang="en-US" sz="2400" dirty="0"/>
              <a:t>used to be best </a:t>
            </a:r>
            <a:r>
              <a:rPr lang="en-US" sz="2400" dirty="0" smtClean="0"/>
              <a:t>buddies (7 counts)</a:t>
            </a:r>
            <a:endParaRPr lang="en-US" sz="2400" dirty="0"/>
          </a:p>
          <a:p>
            <a:r>
              <a:rPr lang="en-US" sz="2400" dirty="0" smtClean="0"/>
              <a:t>And </a:t>
            </a:r>
            <a:r>
              <a:rPr lang="en-US" sz="2400" dirty="0"/>
              <a:t>now we're </a:t>
            </a:r>
            <a:r>
              <a:rPr lang="en-US" sz="2400" dirty="0" smtClean="0"/>
              <a:t>not</a:t>
            </a:r>
            <a:r>
              <a:rPr lang="en-US" sz="2400" dirty="0"/>
              <a:t> </a:t>
            </a:r>
            <a:r>
              <a:rPr lang="en-US" sz="2400" dirty="0" smtClean="0"/>
              <a:t>(4 counts)</a:t>
            </a:r>
          </a:p>
          <a:p>
            <a:r>
              <a:rPr lang="en-US" sz="2400" dirty="0" smtClean="0"/>
              <a:t>I </a:t>
            </a:r>
            <a:r>
              <a:rPr lang="en-US" sz="2400" dirty="0"/>
              <a:t>wish you would tell me why</a:t>
            </a:r>
            <a:r>
              <a:rPr lang="en-US" sz="2400" dirty="0" smtClean="0"/>
              <a:t>!(7 counts)</a:t>
            </a:r>
          </a:p>
          <a:p>
            <a:r>
              <a:rPr lang="en-US" sz="2400" dirty="0" smtClean="0">
                <a:solidFill>
                  <a:srgbClr val="FF0000"/>
                </a:solidFill>
              </a:rPr>
              <a:t>Do </a:t>
            </a:r>
            <a:r>
              <a:rPr lang="en-US" sz="2400" dirty="0">
                <a:solidFill>
                  <a:srgbClr val="FF0000"/>
                </a:solidFill>
              </a:rPr>
              <a:t>you want to build a snowman</a:t>
            </a:r>
            <a:r>
              <a:rPr lang="en-US" sz="2400" dirty="0" smtClean="0">
                <a:solidFill>
                  <a:srgbClr val="FF0000"/>
                </a:solidFill>
              </a:rPr>
              <a:t>?</a:t>
            </a:r>
            <a:r>
              <a:rPr lang="en-US" sz="2400" dirty="0" smtClean="0"/>
              <a:t>(8 counts)</a:t>
            </a:r>
          </a:p>
          <a:p>
            <a:r>
              <a:rPr lang="en-US" sz="2400" dirty="0"/>
              <a:t>I</a:t>
            </a:r>
            <a:r>
              <a:rPr lang="en-US" sz="2400" dirty="0" smtClean="0"/>
              <a:t>t </a:t>
            </a:r>
            <a:r>
              <a:rPr lang="en-US" sz="2400" dirty="0"/>
              <a:t>doesn't have to be a </a:t>
            </a:r>
            <a:r>
              <a:rPr lang="en-US" sz="2400" dirty="0" smtClean="0"/>
              <a:t>snowman (8 counts)</a:t>
            </a:r>
            <a:endParaRPr lang="en-US" sz="2400" dirty="0"/>
          </a:p>
          <a:p>
            <a:r>
              <a:rPr lang="en-US" sz="2400" dirty="0"/>
              <a:t>Go </a:t>
            </a:r>
            <a:r>
              <a:rPr lang="en-US" sz="2400" dirty="0" smtClean="0"/>
              <a:t>away (3 counts)</a:t>
            </a:r>
            <a:endParaRPr lang="en-US" sz="2400" dirty="0"/>
          </a:p>
          <a:p>
            <a:r>
              <a:rPr lang="en-US" sz="2400" dirty="0"/>
              <a:t>Okay, bye..</a:t>
            </a:r>
            <a:r>
              <a:rPr lang="en-US" sz="2400" dirty="0" smtClean="0"/>
              <a:t>. (3 counts)</a:t>
            </a:r>
            <a:endParaRPr lang="en-US" sz="2400" dirty="0"/>
          </a:p>
        </p:txBody>
      </p:sp>
      <p:sp>
        <p:nvSpPr>
          <p:cNvPr id="3" name="TextBox 2"/>
          <p:cNvSpPr txBox="1"/>
          <p:nvPr/>
        </p:nvSpPr>
        <p:spPr>
          <a:xfrm>
            <a:off x="3822700" y="5757287"/>
            <a:ext cx="4292600" cy="369332"/>
          </a:xfrm>
          <a:prstGeom prst="rect">
            <a:avLst/>
          </a:prstGeom>
          <a:noFill/>
        </p:spPr>
        <p:txBody>
          <a:bodyPr wrap="square" rtlCol="0">
            <a:spAutoFit/>
          </a:bodyPr>
          <a:lstStyle/>
          <a:p>
            <a:r>
              <a:rPr lang="en-US" dirty="0" smtClean="0"/>
              <a:t>Rhyme: A B C C B D E F A AB F</a:t>
            </a:r>
            <a:endParaRPr lang="en-US" dirty="0"/>
          </a:p>
        </p:txBody>
      </p:sp>
    </p:spTree>
    <p:extLst>
      <p:ext uri="{BB962C8B-B14F-4D97-AF65-F5344CB8AC3E}">
        <p14:creationId xmlns:p14="http://schemas.microsoft.com/office/powerpoint/2010/main" val="41610856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
        <p:nvSpPr>
          <p:cNvPr id="2" name="Rectangle 1"/>
          <p:cNvSpPr/>
          <p:nvPr/>
        </p:nvSpPr>
        <p:spPr>
          <a:xfrm>
            <a:off x="866046" y="1997839"/>
            <a:ext cx="5991954" cy="4216539"/>
          </a:xfrm>
          <a:prstGeom prst="rect">
            <a:avLst/>
          </a:prstGeom>
        </p:spPr>
        <p:txBody>
          <a:bodyPr wrap="square">
            <a:spAutoFit/>
          </a:bodyPr>
          <a:lstStyle/>
          <a:p>
            <a:r>
              <a:rPr lang="en-US" sz="2400" dirty="0"/>
              <a:t>Do you want to build a snowman?</a:t>
            </a:r>
            <a:br>
              <a:rPr lang="en-US" sz="2400" dirty="0"/>
            </a:br>
            <a:r>
              <a:rPr lang="en-US" sz="2400" dirty="0"/>
              <a:t>Or ride our bikes around the halls</a:t>
            </a:r>
            <a:br>
              <a:rPr lang="en-US" sz="2400" dirty="0"/>
            </a:br>
            <a:r>
              <a:rPr lang="en-US" sz="2400" dirty="0"/>
              <a:t>I think some company is overdue</a:t>
            </a:r>
            <a:br>
              <a:rPr lang="en-US" sz="2400" dirty="0"/>
            </a:br>
            <a:r>
              <a:rPr lang="en-US" sz="2400" dirty="0"/>
              <a:t>I've started talking to</a:t>
            </a:r>
            <a:br>
              <a:rPr lang="en-US" sz="2400" dirty="0"/>
            </a:br>
            <a:r>
              <a:rPr lang="en-US" sz="2400" dirty="0"/>
              <a:t>the pictures on the walls</a:t>
            </a:r>
            <a:br>
              <a:rPr lang="en-US" sz="2400" dirty="0"/>
            </a:br>
            <a:r>
              <a:rPr lang="en-US" sz="2400" dirty="0"/>
              <a:t>(Hang in there, Joan!)</a:t>
            </a:r>
            <a:br>
              <a:rPr lang="en-US" sz="2400" dirty="0"/>
            </a:br>
            <a:r>
              <a:rPr lang="en-US" sz="2400" dirty="0"/>
              <a:t>It gets a </a:t>
            </a:r>
            <a:r>
              <a:rPr lang="en-US" sz="2800" dirty="0"/>
              <a:t>little</a:t>
            </a:r>
            <a:r>
              <a:rPr lang="en-US" sz="2400" dirty="0"/>
              <a:t> lonely</a:t>
            </a:r>
            <a:br>
              <a:rPr lang="en-US" sz="2400" dirty="0"/>
            </a:br>
            <a:r>
              <a:rPr lang="en-US" sz="2400" dirty="0"/>
              <a:t>All these empty rooms</a:t>
            </a:r>
          </a:p>
          <a:p>
            <a:r>
              <a:rPr lang="en-US" sz="2400" dirty="0"/>
              <a:t>Just watching the hours tick by</a:t>
            </a:r>
            <a:br>
              <a:rPr lang="en-US" sz="2400" dirty="0"/>
            </a:br>
            <a:r>
              <a:rPr lang="en-US" sz="2400" dirty="0"/>
              <a:t>(Tic-Tock, Tic-Tock, Tic-Tock, Tic-Tock, Tic-Tock)</a:t>
            </a:r>
          </a:p>
        </p:txBody>
      </p:sp>
    </p:spTree>
    <p:extLst>
      <p:ext uri="{BB962C8B-B14F-4D97-AF65-F5344CB8AC3E}">
        <p14:creationId xmlns:p14="http://schemas.microsoft.com/office/powerpoint/2010/main" val="6457301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
        <p:nvSpPr>
          <p:cNvPr id="2" name="Rectangle 1"/>
          <p:cNvSpPr/>
          <p:nvPr/>
        </p:nvSpPr>
        <p:spPr>
          <a:xfrm>
            <a:off x="457201" y="2274838"/>
            <a:ext cx="8229600" cy="3539431"/>
          </a:xfrm>
          <a:prstGeom prst="rect">
            <a:avLst/>
          </a:prstGeom>
        </p:spPr>
        <p:txBody>
          <a:bodyPr wrap="square">
            <a:spAutoFit/>
          </a:bodyPr>
          <a:lstStyle/>
          <a:p>
            <a:r>
              <a:rPr lang="en-US" sz="2800" dirty="0"/>
              <a:t>Please, I know you're in there</a:t>
            </a:r>
            <a:br>
              <a:rPr lang="en-US" sz="2800" dirty="0"/>
            </a:br>
            <a:r>
              <a:rPr lang="en-US" sz="2800" dirty="0"/>
              <a:t>People are asking where you've been</a:t>
            </a:r>
            <a:br>
              <a:rPr lang="en-US" sz="2800" dirty="0"/>
            </a:br>
            <a:r>
              <a:rPr lang="en-US" sz="2800" dirty="0"/>
              <a:t>They say "have courage," and I'm trying to</a:t>
            </a:r>
            <a:br>
              <a:rPr lang="en-US" sz="2800" dirty="0"/>
            </a:br>
            <a:r>
              <a:rPr lang="en-US" sz="2800" dirty="0"/>
              <a:t>I'm right out here for you, just let me in</a:t>
            </a:r>
            <a:br>
              <a:rPr lang="en-US" sz="2800" dirty="0"/>
            </a:br>
            <a:r>
              <a:rPr lang="en-US" sz="2800" dirty="0"/>
              <a:t>We only have each other</a:t>
            </a:r>
            <a:br>
              <a:rPr lang="en-US" sz="2800" dirty="0"/>
            </a:br>
            <a:r>
              <a:rPr lang="en-US" sz="2800" dirty="0"/>
              <a:t>It's just you and me</a:t>
            </a:r>
            <a:br>
              <a:rPr lang="en-US" sz="2800" dirty="0"/>
            </a:br>
            <a:r>
              <a:rPr lang="en-US" sz="2800" dirty="0"/>
              <a:t>What are we </a:t>
            </a:r>
            <a:r>
              <a:rPr lang="en-US" sz="2800" dirty="0" err="1"/>
              <a:t>gonna</a:t>
            </a:r>
            <a:r>
              <a:rPr lang="en-US" sz="2800" dirty="0"/>
              <a:t> do?</a:t>
            </a:r>
          </a:p>
          <a:p>
            <a:r>
              <a:rPr lang="en-US" sz="2800" dirty="0"/>
              <a:t>Do you want to build a snowman?</a:t>
            </a:r>
          </a:p>
        </p:txBody>
      </p:sp>
    </p:spTree>
    <p:extLst>
      <p:ext uri="{BB962C8B-B14F-4D97-AF65-F5344CB8AC3E}">
        <p14:creationId xmlns:p14="http://schemas.microsoft.com/office/powerpoint/2010/main" val="1796701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9700"/>
            <a:ext cx="8229600" cy="1277938"/>
          </a:xfrm>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990600" y="1443841"/>
            <a:ext cx="5867400" cy="4893647"/>
          </a:xfrm>
          <a:prstGeom prst="rect">
            <a:avLst/>
          </a:prstGeom>
        </p:spPr>
        <p:txBody>
          <a:bodyPr wrap="square">
            <a:spAutoFit/>
          </a:bodyPr>
          <a:lstStyle/>
          <a:p>
            <a:r>
              <a:rPr lang="en-US" sz="2400" dirty="0"/>
              <a:t>Do you want to read a novel</a:t>
            </a:r>
            <a:r>
              <a:rPr lang="en-US" sz="2400" dirty="0" smtClean="0"/>
              <a:t>? (8counts)</a:t>
            </a:r>
            <a:endParaRPr lang="en-US" sz="2400" dirty="0"/>
          </a:p>
          <a:p>
            <a:r>
              <a:rPr lang="en-US" sz="2400" dirty="0"/>
              <a:t>Come on let’s </a:t>
            </a:r>
            <a:r>
              <a:rPr lang="en-US" sz="2400" dirty="0" smtClean="0"/>
              <a:t>dig in deep</a:t>
            </a:r>
            <a:endParaRPr lang="en-US" sz="2400" dirty="0"/>
          </a:p>
          <a:p>
            <a:r>
              <a:rPr lang="en-US" sz="2400" dirty="0"/>
              <a:t>I want to see your eyes open</a:t>
            </a:r>
          </a:p>
          <a:p>
            <a:r>
              <a:rPr lang="en-US" sz="2400" dirty="0"/>
              <a:t>Lift up your chin</a:t>
            </a:r>
          </a:p>
          <a:p>
            <a:r>
              <a:rPr lang="en-US" sz="2400" dirty="0"/>
              <a:t>It’s like your fast asleep</a:t>
            </a:r>
          </a:p>
          <a:p>
            <a:r>
              <a:rPr lang="en-US" sz="2400" dirty="0"/>
              <a:t>We use to have adventures</a:t>
            </a:r>
          </a:p>
          <a:p>
            <a:r>
              <a:rPr lang="en-US" sz="2400" dirty="0"/>
              <a:t>And now we don’t</a:t>
            </a:r>
          </a:p>
          <a:p>
            <a:r>
              <a:rPr lang="en-US" sz="2400" dirty="0"/>
              <a:t>I wish you would just try!</a:t>
            </a:r>
          </a:p>
          <a:p>
            <a:r>
              <a:rPr lang="en-US" sz="2400" dirty="0"/>
              <a:t>Do you want to read a novel?</a:t>
            </a:r>
          </a:p>
          <a:p>
            <a:r>
              <a:rPr lang="en-US" sz="2400" dirty="0"/>
              <a:t>It doesn’t have to be a novel</a:t>
            </a:r>
          </a:p>
          <a:p>
            <a:r>
              <a:rPr lang="en-US" sz="2400" dirty="0"/>
              <a:t> </a:t>
            </a:r>
          </a:p>
          <a:p>
            <a:r>
              <a:rPr lang="en-US" sz="2400" dirty="0"/>
              <a:t> </a:t>
            </a:r>
            <a:r>
              <a:rPr lang="en-US" sz="2400" dirty="0" smtClean="0"/>
              <a:t>I’m asleep</a:t>
            </a:r>
            <a:endParaRPr lang="en-US" sz="2400" dirty="0"/>
          </a:p>
          <a:p>
            <a:r>
              <a:rPr lang="en-US" sz="2400" dirty="0"/>
              <a:t>Okay, bye…</a:t>
            </a:r>
            <a:endParaRPr lang="en-US" dirty="0"/>
          </a:p>
        </p:txBody>
      </p:sp>
    </p:spTree>
    <p:extLst>
      <p:ext uri="{BB962C8B-B14F-4D97-AF65-F5344CB8AC3E}">
        <p14:creationId xmlns:p14="http://schemas.microsoft.com/office/powerpoint/2010/main" val="10955849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9700"/>
            <a:ext cx="8229600" cy="1277938"/>
          </a:xfrm>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152400" y="1749464"/>
            <a:ext cx="4279900" cy="3693319"/>
          </a:xfrm>
          <a:prstGeom prst="rect">
            <a:avLst/>
          </a:prstGeom>
        </p:spPr>
        <p:txBody>
          <a:bodyPr wrap="square">
            <a:spAutoFit/>
          </a:bodyPr>
          <a:lstStyle/>
          <a:p>
            <a:r>
              <a:rPr lang="en-US" dirty="0"/>
              <a:t>Do you want to read a novel</a:t>
            </a:r>
            <a:r>
              <a:rPr lang="en-US" dirty="0" smtClean="0"/>
              <a:t>? (8counts)A</a:t>
            </a:r>
            <a:endParaRPr lang="en-US" dirty="0"/>
          </a:p>
          <a:p>
            <a:r>
              <a:rPr lang="en-US" dirty="0"/>
              <a:t>Come on let’s </a:t>
            </a:r>
            <a:r>
              <a:rPr lang="en-US" dirty="0" smtClean="0"/>
              <a:t>dig in deep (6 counts)B</a:t>
            </a:r>
            <a:endParaRPr lang="en-US" dirty="0"/>
          </a:p>
          <a:p>
            <a:r>
              <a:rPr lang="en-US" dirty="0"/>
              <a:t>I want to see your eyes </a:t>
            </a:r>
            <a:r>
              <a:rPr lang="en-US" dirty="0" smtClean="0"/>
              <a:t>open (7 counts)C</a:t>
            </a:r>
            <a:endParaRPr lang="en-US" dirty="0"/>
          </a:p>
          <a:p>
            <a:r>
              <a:rPr lang="en-US" dirty="0"/>
              <a:t>Lift up your </a:t>
            </a:r>
            <a:r>
              <a:rPr lang="en-US" dirty="0" smtClean="0"/>
              <a:t>chin (4 counts)C</a:t>
            </a:r>
            <a:endParaRPr lang="en-US" dirty="0"/>
          </a:p>
          <a:p>
            <a:r>
              <a:rPr lang="en-US" dirty="0"/>
              <a:t>It’s like your fast </a:t>
            </a:r>
            <a:r>
              <a:rPr lang="en-US" dirty="0" smtClean="0"/>
              <a:t>asleep (6 counts)B</a:t>
            </a:r>
            <a:endParaRPr lang="en-US" dirty="0"/>
          </a:p>
          <a:p>
            <a:r>
              <a:rPr lang="en-US" dirty="0"/>
              <a:t>We use to have </a:t>
            </a:r>
            <a:r>
              <a:rPr lang="en-US" dirty="0" smtClean="0"/>
              <a:t>adventures (7 counts)D</a:t>
            </a:r>
            <a:endParaRPr lang="en-US" dirty="0"/>
          </a:p>
          <a:p>
            <a:r>
              <a:rPr lang="en-US" dirty="0"/>
              <a:t>And now we </a:t>
            </a:r>
            <a:r>
              <a:rPr lang="en-US" dirty="0" smtClean="0"/>
              <a:t>don’t (4 counts)E</a:t>
            </a:r>
            <a:endParaRPr lang="en-US" dirty="0"/>
          </a:p>
          <a:p>
            <a:r>
              <a:rPr lang="en-US" dirty="0"/>
              <a:t>I wish you would just try</a:t>
            </a:r>
            <a:r>
              <a:rPr lang="en-US" dirty="0" smtClean="0"/>
              <a:t>! (7 counts)F</a:t>
            </a:r>
            <a:endParaRPr lang="en-US" dirty="0"/>
          </a:p>
          <a:p>
            <a:r>
              <a:rPr lang="en-US" dirty="0"/>
              <a:t>Do you want to read a novel</a:t>
            </a:r>
            <a:r>
              <a:rPr lang="en-US" dirty="0" smtClean="0"/>
              <a:t>? (8counts)A</a:t>
            </a:r>
            <a:endParaRPr lang="en-US" dirty="0"/>
          </a:p>
          <a:p>
            <a:r>
              <a:rPr lang="en-US" dirty="0"/>
              <a:t>It doesn’t have to be a </a:t>
            </a:r>
            <a:r>
              <a:rPr lang="en-US" dirty="0" smtClean="0"/>
              <a:t>novel (8 counts)A</a:t>
            </a:r>
            <a:endParaRPr lang="en-US" dirty="0"/>
          </a:p>
          <a:p>
            <a:r>
              <a:rPr lang="en-US" dirty="0"/>
              <a:t> </a:t>
            </a:r>
          </a:p>
          <a:p>
            <a:r>
              <a:rPr lang="en-US" dirty="0"/>
              <a:t> </a:t>
            </a:r>
            <a:r>
              <a:rPr lang="en-US" dirty="0" smtClean="0"/>
              <a:t>I’m asleep! (3 counts)C</a:t>
            </a:r>
            <a:endParaRPr lang="en-US" dirty="0"/>
          </a:p>
          <a:p>
            <a:r>
              <a:rPr lang="en-US" dirty="0"/>
              <a:t>Okay, bye</a:t>
            </a:r>
            <a:r>
              <a:rPr lang="en-US" dirty="0" smtClean="0"/>
              <a:t>… (3 counts)F</a:t>
            </a:r>
            <a:endParaRPr lang="en-US" sz="1600" dirty="0"/>
          </a:p>
        </p:txBody>
      </p:sp>
      <p:sp>
        <p:nvSpPr>
          <p:cNvPr id="3" name="Rectangle 2"/>
          <p:cNvSpPr/>
          <p:nvPr/>
        </p:nvSpPr>
        <p:spPr>
          <a:xfrm>
            <a:off x="4572000" y="1450579"/>
            <a:ext cx="4394200" cy="3970318"/>
          </a:xfrm>
          <a:prstGeom prst="rect">
            <a:avLst/>
          </a:prstGeom>
        </p:spPr>
        <p:txBody>
          <a:bodyPr wrap="square">
            <a:spAutoFit/>
          </a:bodyPr>
          <a:lstStyle/>
          <a:p>
            <a:r>
              <a:rPr lang="en-US" dirty="0"/>
              <a:t>Elsa</a:t>
            </a:r>
          </a:p>
          <a:p>
            <a:r>
              <a:rPr lang="en-US" dirty="0">
                <a:solidFill>
                  <a:srgbClr val="FF0000"/>
                </a:solidFill>
              </a:rPr>
              <a:t>Do you want to build a snowman</a:t>
            </a:r>
            <a:r>
              <a:rPr lang="en-US" dirty="0"/>
              <a:t>? (8 counts)</a:t>
            </a:r>
            <a:br>
              <a:rPr lang="en-US" dirty="0"/>
            </a:br>
            <a:r>
              <a:rPr lang="en-US" dirty="0"/>
              <a:t>Come on lets go and play (6 counts)</a:t>
            </a:r>
            <a:br>
              <a:rPr lang="en-US" dirty="0"/>
            </a:br>
            <a:r>
              <a:rPr lang="en-US" dirty="0"/>
              <a:t> I never see you anymore (7 counts)</a:t>
            </a:r>
            <a:br>
              <a:rPr lang="en-US" dirty="0"/>
            </a:br>
            <a:r>
              <a:rPr lang="en-US" dirty="0"/>
              <a:t>Come out the door (4 counts)</a:t>
            </a:r>
            <a:br>
              <a:rPr lang="en-US" dirty="0"/>
            </a:br>
            <a:r>
              <a:rPr lang="en-US" dirty="0"/>
              <a:t> It's like you've gone away... (6 counts)</a:t>
            </a:r>
            <a:br>
              <a:rPr lang="en-US" dirty="0"/>
            </a:br>
            <a:r>
              <a:rPr lang="en-US" dirty="0"/>
              <a:t>We used to be best buddies (7 counts)</a:t>
            </a:r>
          </a:p>
          <a:p>
            <a:r>
              <a:rPr lang="en-US" dirty="0"/>
              <a:t>And now we're not (4 counts)</a:t>
            </a:r>
          </a:p>
          <a:p>
            <a:r>
              <a:rPr lang="en-US" dirty="0"/>
              <a:t>I wish you would tell me why!(7 counts)</a:t>
            </a:r>
          </a:p>
          <a:p>
            <a:r>
              <a:rPr lang="en-US" dirty="0">
                <a:solidFill>
                  <a:srgbClr val="FF0000"/>
                </a:solidFill>
              </a:rPr>
              <a:t>Do you want to build a snowman?</a:t>
            </a:r>
            <a:r>
              <a:rPr lang="en-US" dirty="0"/>
              <a:t>(8 counts)</a:t>
            </a:r>
          </a:p>
          <a:p>
            <a:r>
              <a:rPr lang="en-US" dirty="0"/>
              <a:t>It doesn't have to be a snowman (8 counts)</a:t>
            </a:r>
          </a:p>
          <a:p>
            <a:r>
              <a:rPr lang="en-US" dirty="0"/>
              <a:t>Go away (3 counts)</a:t>
            </a:r>
          </a:p>
          <a:p>
            <a:r>
              <a:rPr lang="en-US" dirty="0"/>
              <a:t>Okay, bye... (3 counts</a:t>
            </a:r>
            <a:r>
              <a:rPr lang="en-US" dirty="0" smtClean="0"/>
              <a:t>)</a:t>
            </a:r>
          </a:p>
          <a:p>
            <a:endParaRPr lang="en-US" dirty="0"/>
          </a:p>
        </p:txBody>
      </p:sp>
      <p:sp>
        <p:nvSpPr>
          <p:cNvPr id="5" name="TextBox 4"/>
          <p:cNvSpPr txBox="1"/>
          <p:nvPr/>
        </p:nvSpPr>
        <p:spPr>
          <a:xfrm>
            <a:off x="2844800" y="5572621"/>
            <a:ext cx="4292600" cy="369332"/>
          </a:xfrm>
          <a:prstGeom prst="rect">
            <a:avLst/>
          </a:prstGeom>
          <a:noFill/>
        </p:spPr>
        <p:txBody>
          <a:bodyPr wrap="square" rtlCol="0">
            <a:spAutoFit/>
          </a:bodyPr>
          <a:lstStyle/>
          <a:p>
            <a:r>
              <a:rPr lang="en-US" dirty="0" smtClean="0"/>
              <a:t>Rhyme: A B C C B D E F A BF</a:t>
            </a:r>
            <a:endParaRPr lang="en-US" dirty="0"/>
          </a:p>
        </p:txBody>
      </p:sp>
    </p:spTree>
    <p:extLst>
      <p:ext uri="{BB962C8B-B14F-4D97-AF65-F5344CB8AC3E}">
        <p14:creationId xmlns:p14="http://schemas.microsoft.com/office/powerpoint/2010/main" val="42521618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457200" y="2095500"/>
            <a:ext cx="6400800" cy="4401205"/>
          </a:xfrm>
          <a:prstGeom prst="rect">
            <a:avLst/>
          </a:prstGeom>
        </p:spPr>
        <p:txBody>
          <a:bodyPr wrap="square">
            <a:spAutoFit/>
          </a:bodyPr>
          <a:lstStyle/>
          <a:p>
            <a:r>
              <a:rPr lang="en-US" sz="2800" dirty="0"/>
              <a:t>Do you want to read a novel?</a:t>
            </a:r>
          </a:p>
          <a:p>
            <a:r>
              <a:rPr lang="en-US" sz="2800" dirty="0"/>
              <a:t>Or skim through a magazine</a:t>
            </a:r>
          </a:p>
          <a:p>
            <a:r>
              <a:rPr lang="en-US" sz="2800" dirty="0"/>
              <a:t>I think a book is way  past due </a:t>
            </a:r>
          </a:p>
          <a:p>
            <a:r>
              <a:rPr lang="en-US" sz="2800" dirty="0"/>
              <a:t>I’ve seen you reading	</a:t>
            </a:r>
          </a:p>
          <a:p>
            <a:r>
              <a:rPr lang="en-US" sz="2800" dirty="0"/>
              <a:t>But only in my dreams</a:t>
            </a:r>
          </a:p>
          <a:p>
            <a:r>
              <a:rPr lang="en-US" sz="2800" dirty="0"/>
              <a:t>It gets a little dusty</a:t>
            </a:r>
          </a:p>
          <a:p>
            <a:r>
              <a:rPr lang="en-US" sz="2800" dirty="0"/>
              <a:t>All these lonely books</a:t>
            </a:r>
          </a:p>
          <a:p>
            <a:r>
              <a:rPr lang="en-US" sz="2800" dirty="0"/>
              <a:t> </a:t>
            </a:r>
          </a:p>
          <a:p>
            <a:r>
              <a:rPr lang="en-US" sz="2800" dirty="0"/>
              <a:t>As the periods go flying by</a:t>
            </a:r>
          </a:p>
          <a:p>
            <a:r>
              <a:rPr lang="en-US" sz="2800" dirty="0"/>
              <a:t>(Tic-Tock, Tic-Tock, Tic-Tock,, Tic-Tock)</a:t>
            </a:r>
          </a:p>
        </p:txBody>
      </p:sp>
    </p:spTree>
    <p:extLst>
      <p:ext uri="{BB962C8B-B14F-4D97-AF65-F5344CB8AC3E}">
        <p14:creationId xmlns:p14="http://schemas.microsoft.com/office/powerpoint/2010/main" val="30760154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177800" y="2095500"/>
            <a:ext cx="3721100" cy="3416320"/>
          </a:xfrm>
          <a:prstGeom prst="rect">
            <a:avLst/>
          </a:prstGeom>
        </p:spPr>
        <p:txBody>
          <a:bodyPr wrap="square">
            <a:spAutoFit/>
          </a:bodyPr>
          <a:lstStyle/>
          <a:p>
            <a:r>
              <a:rPr lang="en-US" dirty="0"/>
              <a:t>Do you want to read a novel</a:t>
            </a:r>
            <a:r>
              <a:rPr lang="en-US" dirty="0" smtClean="0"/>
              <a:t>?</a:t>
            </a:r>
          </a:p>
          <a:p>
            <a:r>
              <a:rPr lang="en-US" dirty="0" smtClean="0"/>
              <a:t> Or </a:t>
            </a:r>
            <a:r>
              <a:rPr lang="en-US" dirty="0"/>
              <a:t>skim through a magazine</a:t>
            </a:r>
          </a:p>
          <a:p>
            <a:r>
              <a:rPr lang="en-US" dirty="0"/>
              <a:t>I think </a:t>
            </a:r>
            <a:r>
              <a:rPr lang="en-US" dirty="0" smtClean="0"/>
              <a:t>a book to read </a:t>
            </a:r>
            <a:r>
              <a:rPr lang="en-US" dirty="0"/>
              <a:t>is way  past due </a:t>
            </a:r>
          </a:p>
          <a:p>
            <a:r>
              <a:rPr lang="en-US" dirty="0"/>
              <a:t>I’ve seen you </a:t>
            </a:r>
            <a:r>
              <a:rPr lang="en-US" dirty="0" smtClean="0"/>
              <a:t>reading too</a:t>
            </a:r>
            <a:r>
              <a:rPr lang="en-US" dirty="0"/>
              <a:t>	</a:t>
            </a:r>
          </a:p>
          <a:p>
            <a:r>
              <a:rPr lang="en-US" dirty="0"/>
              <a:t>But only in my dreams</a:t>
            </a:r>
          </a:p>
          <a:p>
            <a:r>
              <a:rPr lang="en-US" dirty="0" smtClean="0"/>
              <a:t>(Hang in there, STAAR) </a:t>
            </a:r>
          </a:p>
          <a:p>
            <a:r>
              <a:rPr lang="en-US" dirty="0" smtClean="0"/>
              <a:t>It </a:t>
            </a:r>
            <a:r>
              <a:rPr lang="en-US" dirty="0"/>
              <a:t>gets a little dusty</a:t>
            </a:r>
          </a:p>
          <a:p>
            <a:r>
              <a:rPr lang="en-US" dirty="0"/>
              <a:t>All these lonely books</a:t>
            </a:r>
          </a:p>
          <a:p>
            <a:r>
              <a:rPr lang="en-US" dirty="0"/>
              <a:t> </a:t>
            </a:r>
          </a:p>
          <a:p>
            <a:r>
              <a:rPr lang="en-US" dirty="0"/>
              <a:t>As the periods go flying by</a:t>
            </a:r>
          </a:p>
          <a:p>
            <a:r>
              <a:rPr lang="en-US" dirty="0"/>
              <a:t>(Tic-Tock, Tic-Tock, Tic-Tock,, Tic-Tock)</a:t>
            </a:r>
          </a:p>
        </p:txBody>
      </p:sp>
      <p:sp>
        <p:nvSpPr>
          <p:cNvPr id="3" name="Rectangle 2"/>
          <p:cNvSpPr/>
          <p:nvPr/>
        </p:nvSpPr>
        <p:spPr>
          <a:xfrm>
            <a:off x="4991100" y="2116772"/>
            <a:ext cx="3695700" cy="3170099"/>
          </a:xfrm>
          <a:prstGeom prst="rect">
            <a:avLst/>
          </a:prstGeom>
        </p:spPr>
        <p:txBody>
          <a:bodyPr wrap="square">
            <a:spAutoFit/>
          </a:bodyPr>
          <a:lstStyle/>
          <a:p>
            <a:r>
              <a:rPr lang="en-US" dirty="0"/>
              <a:t>Do you want to build a snowman?</a:t>
            </a:r>
            <a:br>
              <a:rPr lang="en-US" dirty="0"/>
            </a:br>
            <a:r>
              <a:rPr lang="en-US" dirty="0"/>
              <a:t>Or ride our bikes around the halls</a:t>
            </a:r>
            <a:br>
              <a:rPr lang="en-US" dirty="0"/>
            </a:br>
            <a:r>
              <a:rPr lang="en-US" dirty="0"/>
              <a:t>I think some company is overdue</a:t>
            </a:r>
            <a:br>
              <a:rPr lang="en-US" dirty="0"/>
            </a:br>
            <a:r>
              <a:rPr lang="en-US" dirty="0"/>
              <a:t>I've started talking to</a:t>
            </a:r>
            <a:br>
              <a:rPr lang="en-US" dirty="0"/>
            </a:br>
            <a:r>
              <a:rPr lang="en-US" dirty="0"/>
              <a:t>the pictures on the walls</a:t>
            </a:r>
            <a:br>
              <a:rPr lang="en-US" dirty="0"/>
            </a:br>
            <a:r>
              <a:rPr lang="en-US" dirty="0"/>
              <a:t>(Hang in there, Joan!)</a:t>
            </a:r>
            <a:br>
              <a:rPr lang="en-US" dirty="0"/>
            </a:br>
            <a:r>
              <a:rPr lang="en-US" dirty="0"/>
              <a:t>It gets a </a:t>
            </a:r>
            <a:r>
              <a:rPr lang="en-US" sz="2000" dirty="0"/>
              <a:t>little</a:t>
            </a:r>
            <a:r>
              <a:rPr lang="en-US" dirty="0"/>
              <a:t> lonely</a:t>
            </a:r>
            <a:br>
              <a:rPr lang="en-US" dirty="0"/>
            </a:br>
            <a:r>
              <a:rPr lang="en-US" dirty="0"/>
              <a:t>All these empty rooms</a:t>
            </a:r>
          </a:p>
          <a:p>
            <a:r>
              <a:rPr lang="en-US" dirty="0"/>
              <a:t>Just watching the hours tick by</a:t>
            </a:r>
            <a:br>
              <a:rPr lang="en-US" dirty="0"/>
            </a:br>
            <a:r>
              <a:rPr lang="en-US" dirty="0"/>
              <a:t>(Tic-Tock, Tic-Tock, Tic-Tock, Tic-Tock, Tic-Tock)</a:t>
            </a:r>
          </a:p>
        </p:txBody>
      </p:sp>
      <p:sp>
        <p:nvSpPr>
          <p:cNvPr id="4" name="TextBox 3"/>
          <p:cNvSpPr txBox="1"/>
          <p:nvPr/>
        </p:nvSpPr>
        <p:spPr>
          <a:xfrm>
            <a:off x="3810000" y="2129472"/>
            <a:ext cx="1511300" cy="3416320"/>
          </a:xfrm>
          <a:prstGeom prst="rect">
            <a:avLst/>
          </a:prstGeom>
          <a:noFill/>
        </p:spPr>
        <p:txBody>
          <a:bodyPr wrap="square" rtlCol="0">
            <a:spAutoFit/>
          </a:bodyPr>
          <a:lstStyle/>
          <a:p>
            <a:r>
              <a:rPr lang="en-US" dirty="0" smtClean="0"/>
              <a:t>8 counts A</a:t>
            </a:r>
          </a:p>
          <a:p>
            <a:r>
              <a:rPr lang="en-US" dirty="0" smtClean="0"/>
              <a:t>8 counts B</a:t>
            </a:r>
          </a:p>
          <a:p>
            <a:r>
              <a:rPr lang="en-US" dirty="0" smtClean="0"/>
              <a:t>10 counts C</a:t>
            </a:r>
          </a:p>
          <a:p>
            <a:r>
              <a:rPr lang="en-US" dirty="0" smtClean="0"/>
              <a:t>6 counts C</a:t>
            </a:r>
          </a:p>
          <a:p>
            <a:r>
              <a:rPr lang="en-US" dirty="0" smtClean="0"/>
              <a:t>6 counts B</a:t>
            </a:r>
          </a:p>
          <a:p>
            <a:r>
              <a:rPr lang="en-US" dirty="0" smtClean="0"/>
              <a:t>4 counts D</a:t>
            </a:r>
          </a:p>
          <a:p>
            <a:r>
              <a:rPr lang="en-US" dirty="0" smtClean="0"/>
              <a:t>7 counts E </a:t>
            </a:r>
          </a:p>
          <a:p>
            <a:r>
              <a:rPr lang="en-US" dirty="0" smtClean="0"/>
              <a:t>5 counts F</a:t>
            </a:r>
          </a:p>
          <a:p>
            <a:r>
              <a:rPr lang="en-US" dirty="0" smtClean="0"/>
              <a:t>8 counts G</a:t>
            </a:r>
          </a:p>
          <a:p>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22773434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457200" y="1652538"/>
            <a:ext cx="6997700" cy="3539431"/>
          </a:xfrm>
          <a:prstGeom prst="rect">
            <a:avLst/>
          </a:prstGeom>
        </p:spPr>
        <p:txBody>
          <a:bodyPr wrap="square">
            <a:spAutoFit/>
          </a:bodyPr>
          <a:lstStyle/>
          <a:p>
            <a:r>
              <a:rPr lang="en-US" sz="2800" dirty="0"/>
              <a:t>Please, show me you can read</a:t>
            </a:r>
          </a:p>
          <a:p>
            <a:r>
              <a:rPr lang="en-US" sz="2800" dirty="0"/>
              <a:t>People are wondering if you can</a:t>
            </a:r>
          </a:p>
          <a:p>
            <a:r>
              <a:rPr lang="en-US" sz="2800" dirty="0"/>
              <a:t>Novels call “come explore,” but are ignored</a:t>
            </a:r>
          </a:p>
          <a:p>
            <a:r>
              <a:rPr lang="en-US" sz="2800" dirty="0"/>
              <a:t>They’re all around you, waiting to let you in</a:t>
            </a:r>
          </a:p>
          <a:p>
            <a:r>
              <a:rPr lang="en-US" sz="2800" dirty="0"/>
              <a:t>You only </a:t>
            </a:r>
            <a:r>
              <a:rPr lang="en-US" sz="2800" smtClean="0"/>
              <a:t>have the </a:t>
            </a:r>
            <a:r>
              <a:rPr lang="en-US" sz="2800" dirty="0"/>
              <a:t>minutes</a:t>
            </a:r>
          </a:p>
          <a:p>
            <a:r>
              <a:rPr lang="en-US" sz="2800" dirty="0"/>
              <a:t>It’s a novel and you</a:t>
            </a:r>
          </a:p>
          <a:p>
            <a:r>
              <a:rPr lang="en-US" sz="2800" dirty="0"/>
              <a:t>What are you </a:t>
            </a:r>
            <a:r>
              <a:rPr lang="en-US" sz="2800" dirty="0" err="1"/>
              <a:t>gonna</a:t>
            </a:r>
            <a:r>
              <a:rPr lang="en-US" sz="2800" dirty="0"/>
              <a:t> do?</a:t>
            </a:r>
          </a:p>
          <a:p>
            <a:r>
              <a:rPr lang="en-US" sz="2800" dirty="0"/>
              <a:t>Do you want to read a novel?</a:t>
            </a:r>
            <a:endParaRPr lang="en-US" dirty="0"/>
          </a:p>
        </p:txBody>
      </p:sp>
    </p:spTree>
    <p:extLst>
      <p:ext uri="{BB962C8B-B14F-4D97-AF65-F5344CB8AC3E}">
        <p14:creationId xmlns:p14="http://schemas.microsoft.com/office/powerpoint/2010/main" val="8593346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
        <p:nvSpPr>
          <p:cNvPr id="2" name="Content Placeholder 1"/>
          <p:cNvSpPr>
            <a:spLocks noGrp="1"/>
          </p:cNvSpPr>
          <p:nvPr>
            <p:ph idx="1"/>
          </p:nvPr>
        </p:nvSpPr>
        <p:spPr/>
        <p:txBody>
          <a:bodyPr/>
          <a:lstStyle/>
          <a:p>
            <a:r>
              <a:rPr lang="en-US" dirty="0" smtClean="0"/>
              <a:t>In order to create your own lyrics:</a:t>
            </a:r>
          </a:p>
          <a:p>
            <a:r>
              <a:rPr lang="en-US" dirty="0" smtClean="0"/>
              <a:t>You must first analyze the lyrics you brought.</a:t>
            </a:r>
          </a:p>
          <a:p>
            <a:r>
              <a:rPr lang="en-US" dirty="0" smtClean="0"/>
              <a:t>Note rhyme patterns</a:t>
            </a:r>
          </a:p>
          <a:p>
            <a:r>
              <a:rPr lang="en-US" dirty="0" smtClean="0"/>
              <a:t>Note the meter and rhythm</a:t>
            </a:r>
          </a:p>
          <a:p>
            <a:endParaRPr lang="en-US" dirty="0"/>
          </a:p>
        </p:txBody>
      </p:sp>
    </p:spTree>
    <p:extLst>
      <p:ext uri="{BB962C8B-B14F-4D97-AF65-F5344CB8AC3E}">
        <p14:creationId xmlns:p14="http://schemas.microsoft.com/office/powerpoint/2010/main" val="14376137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Tree>
    <p:extLst>
      <p:ext uri="{BB962C8B-B14F-4D97-AF65-F5344CB8AC3E}">
        <p14:creationId xmlns:p14="http://schemas.microsoft.com/office/powerpoint/2010/main" val="2401872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438" y="128062"/>
            <a:ext cx="8784762" cy="650983"/>
          </a:xfrm>
        </p:spPr>
        <p:txBody>
          <a:bodyPr>
            <a:normAutofit fontScale="90000"/>
          </a:bodyPr>
          <a:lstStyle/>
          <a:p>
            <a:r>
              <a:rPr lang="en-US" dirty="0" smtClean="0"/>
              <a:t>October 24</a:t>
            </a:r>
            <a:r>
              <a:rPr lang="en-US" baseline="30000" dirty="0" smtClean="0"/>
              <a:t>th</a:t>
            </a:r>
            <a:r>
              <a:rPr lang="en-US" dirty="0" smtClean="0"/>
              <a:t>, Tuesday      </a:t>
            </a:r>
            <a:r>
              <a:rPr lang="en-US" dirty="0" smtClean="0">
                <a:solidFill>
                  <a:srgbClr val="FF0000"/>
                </a:solidFill>
              </a:rPr>
              <a:t>9 Week Exams</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handouts,  spiral, pen/pencil, highlighter</a:t>
            </a:r>
          </a:p>
          <a:p>
            <a:r>
              <a:rPr lang="en-US" dirty="0" smtClean="0"/>
              <a:t>Read for 15 minutes.  Record your pages.  Copy a sentence that reflects the tone and tell me what the tone is.</a:t>
            </a:r>
          </a:p>
          <a:p>
            <a:r>
              <a:rPr lang="en-US" dirty="0" smtClean="0"/>
              <a:t>We will take a walk down Memory Lane</a:t>
            </a:r>
            <a:r>
              <a:rPr lang="is-IS" dirty="0" smtClean="0"/>
              <a:t>….did someone say, “Grammar!” Remember we discovered one thing that shows a lack of credibility is a lack of proper grammar.</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77500" lnSpcReduction="20000"/>
          </a:bodyPr>
          <a:lstStyle/>
          <a:p>
            <a:r>
              <a:rPr lang="en-US" dirty="0" smtClean="0"/>
              <a:t>You will revisit the rules of capitalization, the role of the preposition, (He is never the subject or verb in your sentence! He is a minor player.) and which of those FANBOYS do you want to call on. </a:t>
            </a:r>
            <a:r>
              <a:rPr lang="en-US" dirty="0" smtClean="0">
                <a:sym typeface="Wingdings"/>
              </a:rPr>
              <a:t></a:t>
            </a:r>
            <a:endParaRPr lang="en-US" dirty="0" smtClean="0"/>
          </a:p>
          <a:p>
            <a:r>
              <a:rPr lang="en-US" dirty="0" smtClean="0"/>
              <a:t>Assessment:</a:t>
            </a:r>
          </a:p>
          <a:p>
            <a:r>
              <a:rPr lang="en-US" dirty="0" smtClean="0"/>
              <a:t>You have a handout packet.  We will work through the majority of it in stations today, BUT WHATEVER REMAINS IS HOMEWORK.  </a:t>
            </a:r>
            <a:endParaRPr lang="en-US" dirty="0"/>
          </a:p>
          <a:p>
            <a:r>
              <a:rPr lang="en-US" dirty="0" smtClean="0"/>
              <a:t>It will be an awesome substitute for one of your low minor grades this semester so do take it home, and get it done!</a:t>
            </a:r>
            <a:endParaRPr lang="en-US" dirty="0"/>
          </a:p>
          <a:p>
            <a:endParaRPr lang="en-US" dirty="0"/>
          </a:p>
          <a:p>
            <a:r>
              <a:rPr lang="en-US" dirty="0"/>
              <a:t>TEKS: 1, 1A, 1D, 1E, 2, 2A, 16, 9D, 8A, 9D, 6A,</a:t>
            </a:r>
            <a:endParaRPr lang="en-US" dirty="0" smtClean="0"/>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7978885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a:t>
            </a:r>
            <a:r>
              <a:rPr lang="en-US" dirty="0" smtClean="0"/>
              <a:t>21</a:t>
            </a:r>
            <a:r>
              <a:rPr lang="en-US" baseline="30000" dirty="0" smtClean="0"/>
              <a:t>th</a:t>
            </a:r>
            <a:r>
              <a:rPr lang="en-US" dirty="0" smtClean="0"/>
              <a:t>,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Your poem, pen/pencil</a:t>
            </a:r>
          </a:p>
          <a:p>
            <a:r>
              <a:rPr lang="en-US" dirty="0" smtClean="0"/>
              <a:t>You will take ART test</a:t>
            </a:r>
          </a:p>
          <a:p>
            <a:r>
              <a:rPr lang="en-US" dirty="0" smtClean="0"/>
              <a:t>You will read your SSR book till otherwise instructed</a:t>
            </a:r>
          </a:p>
          <a:p>
            <a:r>
              <a:rPr lang="en-US" dirty="0" smtClean="0"/>
              <a:t>Finalize your lyrics and share with partner, then with the class</a:t>
            </a:r>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r>
              <a:rPr lang="en-US" dirty="0" smtClean="0"/>
              <a:t>You will identify affixes, roots, and terms</a:t>
            </a:r>
          </a:p>
          <a:p>
            <a:r>
              <a:rPr lang="en-US" dirty="0" smtClean="0"/>
              <a:t>You will organize thoughts using a pattern that fits the intended purpose</a:t>
            </a:r>
          </a:p>
          <a:p>
            <a:r>
              <a:rPr lang="en-US" dirty="0" smtClean="0"/>
              <a:t>Assessment – quiz</a:t>
            </a:r>
            <a:endParaRPr lang="en-US" dirty="0"/>
          </a:p>
          <a:p>
            <a:endParaRPr lang="en-US" dirty="0"/>
          </a:p>
          <a:p>
            <a:endParaRPr lang="en-US" dirty="0"/>
          </a:p>
          <a:p>
            <a:r>
              <a:rPr lang="en-US" dirty="0"/>
              <a:t>TEKS:  3, 3A, </a:t>
            </a:r>
            <a:r>
              <a:rPr lang="en-US" dirty="0" smtClean="0"/>
              <a:t>14B, </a:t>
            </a:r>
            <a:r>
              <a:rPr lang="en-US" dirty="0"/>
              <a:t>1A,, 1E, 6A, 8A, 13,, 13C, 13D, 17B </a:t>
            </a:r>
          </a:p>
          <a:p>
            <a:endParaRPr lang="en-US" dirty="0"/>
          </a:p>
          <a:p>
            <a:pPr marL="0" indent="0">
              <a:buNone/>
            </a:pPr>
            <a:endParaRPr lang="en-US" dirty="0"/>
          </a:p>
        </p:txBody>
      </p:sp>
    </p:spTree>
    <p:extLst>
      <p:ext uri="{BB962C8B-B14F-4D97-AF65-F5344CB8AC3E}">
        <p14:creationId xmlns:p14="http://schemas.microsoft.com/office/powerpoint/2010/main" val="22276591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7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61727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11</a:t>
            </a:r>
            <a:r>
              <a:rPr lang="en-US" baseline="30000" dirty="0" smtClean="0"/>
              <a:t>th</a:t>
            </a:r>
            <a:r>
              <a:rPr lang="en-US" dirty="0" smtClean="0"/>
              <a:t>, 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92500" lnSpcReduction="10000"/>
          </a:bodyPr>
          <a:lstStyle/>
          <a:p>
            <a:r>
              <a:rPr lang="en-US" dirty="0" smtClean="0"/>
              <a:t>You will need: comp book, spiral, pen/pencil, handouts</a:t>
            </a:r>
          </a:p>
          <a:p>
            <a:endParaRPr lang="en-US" dirty="0" smtClean="0"/>
          </a:p>
          <a:p>
            <a:r>
              <a:rPr lang="en-US" dirty="0" smtClean="0"/>
              <a:t>Prepare yourself to be observant as you watch a small clip by Kwame </a:t>
            </a:r>
            <a:r>
              <a:rPr lang="en-US" dirty="0"/>
              <a:t>Alexander </a:t>
            </a:r>
            <a:r>
              <a:rPr lang="en-US" dirty="0">
                <a:hlinkClick r:id="rId2"/>
              </a:rPr>
              <a:t>http://theundefeated.com/videos/kwame-alexander-take-a-knee</a:t>
            </a:r>
            <a:r>
              <a:rPr lang="en-US" dirty="0" smtClean="0">
                <a:hlinkClick r:id="rId2"/>
              </a:rPr>
              <a:t>/</a:t>
            </a:r>
            <a:endParaRPr lang="en-US" dirty="0" smtClean="0"/>
          </a:p>
          <a:p>
            <a:pPr marL="0" indent="0">
              <a:buNone/>
            </a:pPr>
            <a:r>
              <a:rPr lang="en-US" dirty="0" smtClean="0"/>
              <a:t>* Quick write</a:t>
            </a:r>
          </a:p>
          <a:p>
            <a:r>
              <a:rPr lang="en-US" dirty="0" smtClean="0"/>
              <a:t>Discuss rhetorical devices</a:t>
            </a:r>
          </a:p>
          <a:p>
            <a:r>
              <a:rPr lang="en-US" dirty="0" smtClean="0"/>
              <a:t>Read “On the Death of Martin Luther King” by Robert F Kennedy</a:t>
            </a:r>
          </a:p>
          <a:p>
            <a:r>
              <a:rPr lang="en-US" dirty="0" smtClean="0"/>
              <a:t>Annotate and identify devices</a:t>
            </a:r>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smtClean="0"/>
              <a:t>You will understand rhetorical devices and identify devices in different mediums.</a:t>
            </a:r>
          </a:p>
          <a:p>
            <a:endParaRPr lang="en-US" dirty="0"/>
          </a:p>
          <a:p>
            <a:r>
              <a:rPr lang="en-US" dirty="0"/>
              <a:t>You will analyze the author’s purpose in using rhetorical devices.</a:t>
            </a:r>
          </a:p>
          <a:p>
            <a:r>
              <a:rPr lang="en-US" dirty="0" smtClean="0"/>
              <a:t>Assessment – Exit ticket – identify most effective rhetorical device in speech and why?</a:t>
            </a:r>
            <a:endParaRPr lang="en-US" dirty="0"/>
          </a:p>
          <a:p>
            <a:endParaRPr lang="en-US" dirty="0"/>
          </a:p>
          <a:p>
            <a:endParaRPr lang="en-US" dirty="0"/>
          </a:p>
          <a:p>
            <a:r>
              <a:rPr lang="en-US" dirty="0"/>
              <a:t>TEKS:  17AB, 24, 24AB, 25, 25A, 26, Figure 19</a:t>
            </a:r>
          </a:p>
          <a:p>
            <a:pPr marL="0" indent="0">
              <a:buNone/>
            </a:pPr>
            <a:endParaRPr lang="en-US" dirty="0"/>
          </a:p>
        </p:txBody>
      </p:sp>
    </p:spTree>
    <p:extLst>
      <p:ext uri="{BB962C8B-B14F-4D97-AF65-F5344CB8AC3E}">
        <p14:creationId xmlns:p14="http://schemas.microsoft.com/office/powerpoint/2010/main" val="7351102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Kwame Alexander</a:t>
            </a:r>
            <a:br>
              <a:rPr lang="en-US" dirty="0" smtClean="0"/>
            </a:br>
            <a:endParaRPr lang="en-US" dirty="0"/>
          </a:p>
        </p:txBody>
      </p:sp>
      <p:sp>
        <p:nvSpPr>
          <p:cNvPr id="8" name="Content Placeholder 7"/>
          <p:cNvSpPr>
            <a:spLocks noGrp="1"/>
          </p:cNvSpPr>
          <p:nvPr>
            <p:ph idx="1"/>
          </p:nvPr>
        </p:nvSpPr>
        <p:spPr>
          <a:xfrm>
            <a:off x="457200" y="1600200"/>
            <a:ext cx="8229600" cy="4940340"/>
          </a:xfrm>
        </p:spPr>
        <p:txBody>
          <a:bodyPr/>
          <a:lstStyle/>
          <a:p>
            <a:r>
              <a:rPr lang="en-US" dirty="0"/>
              <a:t>Kwame Alexander is an American writer of poetry and children's fiction. His book The Crossover won the 2015 Newbery Medal recognizing the year's "most distinguished contribution to American literature for children." Wikipedia</a:t>
            </a:r>
          </a:p>
          <a:p>
            <a:pPr marL="0" indent="0">
              <a:buNone/>
            </a:pPr>
            <a:endParaRPr lang="en-US" dirty="0"/>
          </a:p>
        </p:txBody>
      </p:sp>
      <p:pic>
        <p:nvPicPr>
          <p:cNvPr id="2" name="Picture 1"/>
          <p:cNvPicPr>
            <a:picLocks noChangeAspect="1"/>
          </p:cNvPicPr>
          <p:nvPr/>
        </p:nvPicPr>
        <p:blipFill>
          <a:blip r:embed="rId2"/>
          <a:stretch>
            <a:fillRect/>
          </a:stretch>
        </p:blipFill>
        <p:spPr>
          <a:xfrm>
            <a:off x="4470883" y="4557504"/>
            <a:ext cx="4540470" cy="1830829"/>
          </a:xfrm>
          <a:prstGeom prst="rect">
            <a:avLst/>
          </a:prstGeom>
        </p:spPr>
      </p:pic>
    </p:spTree>
    <p:extLst>
      <p:ext uri="{BB962C8B-B14F-4D97-AF65-F5344CB8AC3E}">
        <p14:creationId xmlns:p14="http://schemas.microsoft.com/office/powerpoint/2010/main" val="35715267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750"/>
            <a:ext cx="8229600" cy="1246888"/>
          </a:xfrm>
        </p:spPr>
        <p:txBody>
          <a:bodyPr rtlCol="0">
            <a:normAutofit fontScale="90000"/>
          </a:bodyPr>
          <a:lstStyle/>
          <a:p>
            <a:pPr eaLnBrk="1" fontAlgn="auto" hangingPunct="1">
              <a:spcAft>
                <a:spcPts val="0"/>
              </a:spcAft>
              <a:defRPr/>
            </a:pPr>
            <a:r>
              <a:rPr lang="en-US" dirty="0" smtClean="0">
                <a:latin typeface="Times New Roman" pitchFamily="18" charset="0"/>
                <a:ea typeface="+mj-ea"/>
                <a:cs typeface="Times New Roman" pitchFamily="18" charset="0"/>
              </a:rPr>
              <a:t>Rhetorical Devices</a:t>
            </a:r>
            <a:br>
              <a:rPr lang="en-US" dirty="0" smtClean="0">
                <a:latin typeface="Times New Roman" pitchFamily="18" charset="0"/>
                <a:ea typeface="+mj-ea"/>
                <a:cs typeface="Times New Roman" pitchFamily="18" charset="0"/>
              </a:rPr>
            </a:br>
            <a:r>
              <a:rPr lang="en-US" sz="2200" dirty="0" smtClean="0">
                <a:latin typeface="Times New Roman" pitchFamily="18" charset="0"/>
                <a:ea typeface="+mj-ea"/>
                <a:cs typeface="Times New Roman" pitchFamily="18" charset="0"/>
              </a:rPr>
              <a:t>patterns of words and idea that create emphasis</a:t>
            </a:r>
            <a:br>
              <a:rPr lang="en-US" sz="2200" dirty="0" smtClean="0">
                <a:latin typeface="Times New Roman" pitchFamily="18" charset="0"/>
                <a:ea typeface="+mj-ea"/>
                <a:cs typeface="Times New Roman" pitchFamily="18" charset="0"/>
              </a:rPr>
            </a:br>
            <a:r>
              <a:rPr lang="en-US" sz="2200" dirty="0" smtClean="0">
                <a:latin typeface="Times New Roman" pitchFamily="18" charset="0"/>
                <a:ea typeface="+mj-ea"/>
                <a:cs typeface="Times New Roman" pitchFamily="18" charset="0"/>
              </a:rPr>
              <a:t> and stir the audiences emotions</a:t>
            </a:r>
          </a:p>
        </p:txBody>
      </p:sp>
      <p:sp>
        <p:nvSpPr>
          <p:cNvPr id="3" name="Content Placeholder 2"/>
          <p:cNvSpPr>
            <a:spLocks noGrp="1"/>
          </p:cNvSpPr>
          <p:nvPr>
            <p:ph idx="1"/>
          </p:nvPr>
        </p:nvSpPr>
        <p:spPr>
          <a:xfrm>
            <a:off x="128075" y="1523999"/>
            <a:ext cx="8826481" cy="5241955"/>
          </a:xfrm>
        </p:spPr>
        <p:txBody>
          <a:bodyPr>
            <a:noAutofit/>
          </a:bodyPr>
          <a:lstStyle/>
          <a:p>
            <a:pPr eaLnBrk="1" hangingPunct="1">
              <a:lnSpc>
                <a:spcPct val="80000"/>
              </a:lnSpc>
            </a:pPr>
            <a:r>
              <a:rPr lang="en-US" sz="2400" dirty="0">
                <a:cs typeface="Times New Roman" charset="0"/>
              </a:rPr>
              <a:t>Repetition</a:t>
            </a:r>
          </a:p>
          <a:p>
            <a:pPr lvl="1" eaLnBrk="1" hangingPunct="1">
              <a:lnSpc>
                <a:spcPct val="80000"/>
              </a:lnSpc>
            </a:pPr>
            <a:r>
              <a:rPr lang="en-US" sz="2400" dirty="0">
                <a:cs typeface="Times New Roman" charset="0"/>
              </a:rPr>
              <a:t>Restating idea using the SAME words</a:t>
            </a:r>
          </a:p>
          <a:p>
            <a:pPr eaLnBrk="1" hangingPunct="1">
              <a:lnSpc>
                <a:spcPct val="80000"/>
              </a:lnSpc>
            </a:pPr>
            <a:r>
              <a:rPr lang="en-US" sz="2400" dirty="0">
                <a:cs typeface="Times New Roman" charset="0"/>
              </a:rPr>
              <a:t>Restatement</a:t>
            </a:r>
          </a:p>
          <a:p>
            <a:pPr lvl="1" eaLnBrk="1" hangingPunct="1">
              <a:lnSpc>
                <a:spcPct val="80000"/>
              </a:lnSpc>
            </a:pPr>
            <a:r>
              <a:rPr lang="en-US" sz="2400" dirty="0">
                <a:cs typeface="Times New Roman" charset="0"/>
              </a:rPr>
              <a:t>Expressing the same idea using DIFFERENT words</a:t>
            </a:r>
          </a:p>
          <a:p>
            <a:pPr eaLnBrk="1" hangingPunct="1">
              <a:lnSpc>
                <a:spcPct val="80000"/>
              </a:lnSpc>
            </a:pPr>
            <a:r>
              <a:rPr lang="en-US" sz="2400" dirty="0">
                <a:cs typeface="Times New Roman" charset="0"/>
              </a:rPr>
              <a:t>Parallelism</a:t>
            </a:r>
          </a:p>
          <a:p>
            <a:pPr lvl="1" eaLnBrk="1" hangingPunct="1">
              <a:lnSpc>
                <a:spcPct val="80000"/>
              </a:lnSpc>
            </a:pPr>
            <a:r>
              <a:rPr lang="en-US" sz="2400" dirty="0">
                <a:cs typeface="Times New Roman" charset="0"/>
              </a:rPr>
              <a:t>Repeating a grammatical structure</a:t>
            </a:r>
          </a:p>
          <a:p>
            <a:pPr eaLnBrk="1" hangingPunct="1">
              <a:lnSpc>
                <a:spcPct val="80000"/>
              </a:lnSpc>
            </a:pPr>
            <a:r>
              <a:rPr lang="en-US" sz="2400" dirty="0">
                <a:cs typeface="Times New Roman" charset="0"/>
              </a:rPr>
              <a:t>Antithesis</a:t>
            </a:r>
          </a:p>
          <a:p>
            <a:pPr lvl="1">
              <a:lnSpc>
                <a:spcPct val="80000"/>
              </a:lnSpc>
            </a:pPr>
            <a:r>
              <a:rPr lang="en-US" sz="2400" dirty="0">
                <a:cs typeface="Times New Roman" charset="0"/>
              </a:rPr>
              <a:t>Using strong CONTRASTING words, images, or </a:t>
            </a:r>
            <a:r>
              <a:rPr lang="en-US" sz="2400" dirty="0" smtClean="0">
                <a:cs typeface="Times New Roman" charset="0"/>
              </a:rPr>
              <a:t>ideas, </a:t>
            </a:r>
            <a:r>
              <a:rPr lang="en-US" sz="2400" dirty="0" smtClean="0"/>
              <a:t>makes a connection between two things - “That's one small step for a man, one giant leap for mankind.” (Neil Armstrong)</a:t>
            </a:r>
            <a:endParaRPr lang="en-US" sz="2400" dirty="0"/>
          </a:p>
          <a:p>
            <a:pPr>
              <a:lnSpc>
                <a:spcPct val="80000"/>
              </a:lnSpc>
            </a:pPr>
            <a:r>
              <a:rPr lang="en-US" sz="2400" dirty="0" smtClean="0"/>
              <a:t>Appositive - places a noun or phrase next to another noun for descriptive purposes - Mary, queen of the land, hosted the ball.</a:t>
            </a:r>
            <a:br>
              <a:rPr lang="en-US" sz="2400" dirty="0" smtClean="0"/>
            </a:br>
            <a:r>
              <a:rPr lang="en-US" sz="2400" dirty="0" smtClean="0"/>
              <a:t>		</a:t>
            </a:r>
          </a:p>
          <a:p>
            <a:pPr lvl="1" eaLnBrk="1" hangingPunct="1">
              <a:lnSpc>
                <a:spcPct val="80000"/>
              </a:lnSpc>
              <a:buFont typeface="Arial" charset="0"/>
              <a:buNone/>
            </a:pPr>
            <a:endParaRPr lang="en-US" sz="1800" dirty="0">
              <a:latin typeface="Times New Roman" charset="0"/>
              <a:cs typeface="Times New Roman" charset="0"/>
            </a:endParaRPr>
          </a:p>
        </p:txBody>
      </p:sp>
    </p:spTree>
    <p:extLst>
      <p:ext uri="{BB962C8B-B14F-4D97-AF65-F5344CB8AC3E}">
        <p14:creationId xmlns:p14="http://schemas.microsoft.com/office/powerpoint/2010/main" val="36996101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Devices Cont.</a:t>
            </a:r>
            <a:endParaRPr lang="en-US" dirty="0"/>
          </a:p>
        </p:txBody>
      </p:sp>
      <p:sp>
        <p:nvSpPr>
          <p:cNvPr id="3" name="Content Placeholder 2"/>
          <p:cNvSpPr>
            <a:spLocks noGrp="1"/>
          </p:cNvSpPr>
          <p:nvPr>
            <p:ph idx="1"/>
          </p:nvPr>
        </p:nvSpPr>
        <p:spPr/>
        <p:txBody>
          <a:bodyPr>
            <a:normAutofit/>
          </a:bodyPr>
          <a:lstStyle/>
          <a:p>
            <a:pPr>
              <a:lnSpc>
                <a:spcPct val="80000"/>
              </a:lnSpc>
            </a:pPr>
            <a:r>
              <a:rPr lang="en-US" sz="2400" dirty="0">
                <a:cs typeface="New times roman"/>
              </a:rPr>
              <a:t>Anaphora - repeats a word or phrase in successive phrases - "If you prick us, do we not bleed? If you tickle us, do we not laugh?” (Merchant of Venice, Shakespeare)</a:t>
            </a:r>
            <a:br>
              <a:rPr lang="en-US" sz="2400" dirty="0">
                <a:cs typeface="New times roman"/>
              </a:rPr>
            </a:br>
            <a:endParaRPr lang="en-US" sz="2400" dirty="0">
              <a:cs typeface="New times roman"/>
            </a:endParaRPr>
          </a:p>
          <a:p>
            <a:pPr>
              <a:lnSpc>
                <a:spcPct val="80000"/>
              </a:lnSpc>
            </a:pPr>
            <a:r>
              <a:rPr lang="en-US" sz="2400" dirty="0">
                <a:cs typeface="New times roman"/>
              </a:rPr>
              <a:t>Parallelism - uses words or phrases with a similar structure - I went to the store, parked the car and bought a pizza.</a:t>
            </a:r>
          </a:p>
          <a:p>
            <a:pPr>
              <a:lnSpc>
                <a:spcPct val="80000"/>
              </a:lnSpc>
            </a:pPr>
            <a:r>
              <a:rPr lang="en-US" sz="2400" dirty="0">
                <a:cs typeface="Times New Roman" charset="0"/>
              </a:rPr>
              <a:t>Rhetorical question</a:t>
            </a:r>
          </a:p>
          <a:p>
            <a:pPr lvl="1">
              <a:lnSpc>
                <a:spcPct val="80000"/>
              </a:lnSpc>
            </a:pPr>
            <a:r>
              <a:rPr lang="en-US" sz="2400" dirty="0">
                <a:cs typeface="Times New Roman" charset="0"/>
              </a:rPr>
              <a:t>Asking a question that is intended to have no one offer an answer</a:t>
            </a:r>
          </a:p>
          <a:p>
            <a:pPr>
              <a:lnSpc>
                <a:spcPct val="80000"/>
              </a:lnSpc>
            </a:pPr>
            <a:r>
              <a:rPr lang="en-US" sz="2400" dirty="0">
                <a:cs typeface="Times New Roman" charset="0"/>
              </a:rPr>
              <a:t>Allusions- make reference to something </a:t>
            </a:r>
          </a:p>
          <a:p>
            <a:pPr lvl="1">
              <a:lnSpc>
                <a:spcPct val="80000"/>
              </a:lnSpc>
            </a:pPr>
            <a:r>
              <a:rPr lang="en-US" sz="2400" dirty="0">
                <a:cs typeface="Times New Roman" charset="0"/>
              </a:rPr>
              <a:t>Classical– refer to Greece and Rome 		- Historical</a:t>
            </a:r>
          </a:p>
          <a:p>
            <a:pPr lvl="1">
              <a:lnSpc>
                <a:spcPct val="80000"/>
              </a:lnSpc>
            </a:pPr>
            <a:r>
              <a:rPr lang="en-US" sz="2400" dirty="0">
                <a:cs typeface="Times New Roman" charset="0"/>
              </a:rPr>
              <a:t>Biblical –within the Bible 				-Cultural</a:t>
            </a:r>
            <a:endParaRPr lang="en-US" dirty="0">
              <a:cs typeface="Times New Roman" charset="0"/>
            </a:endParaRPr>
          </a:p>
        </p:txBody>
      </p:sp>
    </p:spTree>
    <p:extLst>
      <p:ext uri="{BB962C8B-B14F-4D97-AF65-F5344CB8AC3E}">
        <p14:creationId xmlns:p14="http://schemas.microsoft.com/office/powerpoint/2010/main" val="10882582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2775" y="228600"/>
            <a:ext cx="8153400" cy="990600"/>
          </a:xfrm>
        </p:spPr>
        <p:txBody>
          <a:bodyPr/>
          <a:lstStyle/>
          <a:p>
            <a:pPr eaLnBrk="1" hangingPunct="1"/>
            <a:r>
              <a:rPr lang="en-US" dirty="0">
                <a:latin typeface="Tw Cen MT" charset="0"/>
              </a:rPr>
              <a:t>Ethos</a:t>
            </a:r>
          </a:p>
        </p:txBody>
      </p:sp>
      <p:sp>
        <p:nvSpPr>
          <p:cNvPr id="13315" name="Rectangle 3"/>
          <p:cNvSpPr>
            <a:spLocks noGrp="1" noChangeArrowheads="1"/>
          </p:cNvSpPr>
          <p:nvPr>
            <p:ph sz="quarter" idx="1"/>
          </p:nvPr>
        </p:nvSpPr>
        <p:spPr>
          <a:xfrm>
            <a:off x="612775" y="1600200"/>
            <a:ext cx="8153400" cy="5105400"/>
          </a:xfrm>
        </p:spPr>
        <p:txBody>
          <a:bodyPr/>
          <a:lstStyle/>
          <a:p>
            <a:pPr eaLnBrk="1" hangingPunct="1"/>
            <a:r>
              <a:rPr lang="en-US" i="1" dirty="0">
                <a:latin typeface="Book Antiqua" charset="0"/>
                <a:cs typeface="Times New Roman" charset="0"/>
              </a:rPr>
              <a:t>Ethos</a:t>
            </a:r>
            <a:r>
              <a:rPr lang="en-US" dirty="0">
                <a:latin typeface="Book Antiqua" charset="0"/>
                <a:cs typeface="Times New Roman" charset="0"/>
              </a:rPr>
              <a:t>: Ethics</a:t>
            </a:r>
            <a:endParaRPr lang="en-US" dirty="0">
              <a:latin typeface="Tw Cen MT" charset="0"/>
              <a:cs typeface="Times New Roman" charset="0"/>
            </a:endParaRPr>
          </a:p>
          <a:p>
            <a:pPr eaLnBrk="1" hangingPunct="1"/>
            <a:r>
              <a:rPr lang="en-US" dirty="0">
                <a:latin typeface="Book Antiqua" charset="0"/>
                <a:cs typeface="Times New Roman" charset="0"/>
              </a:rPr>
              <a:t>Ethics is a branch of philosophy that involves systematizing, defending, and recommending concepts of right and wrong conduct. It comes from the Greek word ethos, which means "character". </a:t>
            </a:r>
          </a:p>
          <a:p>
            <a:pPr eaLnBrk="1" hangingPunct="1"/>
            <a:r>
              <a:rPr lang="en-US" dirty="0">
                <a:latin typeface="Book Antiqua" charset="0"/>
                <a:cs typeface="Times New Roman" charset="0"/>
              </a:rPr>
              <a:t>Tied to the author and his sources and how credible both of these are </a:t>
            </a:r>
          </a:p>
          <a:p>
            <a:pPr eaLnBrk="1" hangingPunct="1"/>
            <a:r>
              <a:rPr lang="en-US" dirty="0">
                <a:latin typeface="Book Antiqua" charset="0"/>
                <a:cs typeface="Times New Roman" charset="0"/>
              </a:rPr>
              <a:t>Experience and education</a:t>
            </a:r>
          </a:p>
          <a:p>
            <a:pPr eaLnBrk="1" hangingPunct="1">
              <a:buFont typeface="Wingdings" charset="0"/>
              <a:buNone/>
            </a:pPr>
            <a:endParaRPr lang="en-US" dirty="0">
              <a:latin typeface="Tw Cen MT" charset="0"/>
            </a:endParaRPr>
          </a:p>
        </p:txBody>
      </p:sp>
    </p:spTree>
    <p:extLst>
      <p:ext uri="{BB962C8B-B14F-4D97-AF65-F5344CB8AC3E}">
        <p14:creationId xmlns:p14="http://schemas.microsoft.com/office/powerpoint/2010/main" val="18409194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990600"/>
          </a:xfrm>
        </p:spPr>
        <p:txBody>
          <a:bodyPr/>
          <a:lstStyle/>
          <a:p>
            <a:pPr eaLnBrk="1" hangingPunct="1"/>
            <a:r>
              <a:rPr lang="en-US" dirty="0">
                <a:latin typeface="Tw Cen MT" charset="0"/>
              </a:rPr>
              <a:t>Pathos</a:t>
            </a:r>
          </a:p>
        </p:txBody>
      </p:sp>
      <p:sp>
        <p:nvSpPr>
          <p:cNvPr id="14339" name="Rectangle 3"/>
          <p:cNvSpPr>
            <a:spLocks noGrp="1" noChangeArrowheads="1"/>
          </p:cNvSpPr>
          <p:nvPr>
            <p:ph sz="quarter" idx="1"/>
          </p:nvPr>
        </p:nvSpPr>
        <p:spPr>
          <a:xfrm>
            <a:off x="612775" y="1600200"/>
            <a:ext cx="8153400" cy="4495800"/>
          </a:xfrm>
        </p:spPr>
        <p:txBody>
          <a:bodyPr/>
          <a:lstStyle/>
          <a:p>
            <a:pPr eaLnBrk="1" hangingPunct="1"/>
            <a:r>
              <a:rPr lang="en-US" i="1" dirty="0">
                <a:latin typeface="Book Antiqua" charset="0"/>
                <a:cs typeface="Times New Roman" charset="0"/>
              </a:rPr>
              <a:t>Pathos</a:t>
            </a:r>
            <a:r>
              <a:rPr lang="en-US" dirty="0">
                <a:latin typeface="Book Antiqua" charset="0"/>
                <a:cs typeface="Times New Roman" charset="0"/>
              </a:rPr>
              <a:t>: Emotion</a:t>
            </a:r>
            <a:endParaRPr lang="en-US" dirty="0">
              <a:latin typeface="Tw Cen MT" charset="0"/>
              <a:cs typeface="Times New Roman" charset="0"/>
            </a:endParaRPr>
          </a:p>
          <a:p>
            <a:pPr eaLnBrk="1" hangingPunct="1"/>
            <a:r>
              <a:rPr lang="en-US" dirty="0">
                <a:latin typeface="Book Antiqua" charset="0"/>
                <a:cs typeface="Times New Roman" charset="0"/>
              </a:rPr>
              <a:t>To make the audience </a:t>
            </a:r>
            <a:r>
              <a:rPr lang="en-US" b="1" dirty="0">
                <a:latin typeface="Book Antiqua" charset="0"/>
                <a:cs typeface="Times New Roman" charset="0"/>
              </a:rPr>
              <a:t>feel</a:t>
            </a:r>
            <a:r>
              <a:rPr lang="en-US" dirty="0">
                <a:latin typeface="Book Antiqua" charset="0"/>
                <a:cs typeface="Times New Roman" charset="0"/>
              </a:rPr>
              <a:t> something about what is presented to it</a:t>
            </a:r>
            <a:endParaRPr lang="en-US" dirty="0">
              <a:latin typeface="Tw Cen MT" charset="0"/>
              <a:cs typeface="Times New Roman" charset="0"/>
            </a:endParaRPr>
          </a:p>
          <a:p>
            <a:pPr eaLnBrk="1" hangingPunct="1"/>
            <a:r>
              <a:rPr lang="en-US" dirty="0">
                <a:latin typeface="Book Antiqua" charset="0"/>
                <a:cs typeface="Times New Roman" charset="0"/>
              </a:rPr>
              <a:t>Children, animals, illness, memories, crying, laughing, etc…</a:t>
            </a:r>
          </a:p>
          <a:p>
            <a:pPr eaLnBrk="1" hangingPunct="1"/>
            <a:r>
              <a:rPr lang="ja-JP" altLang="en-US" dirty="0">
                <a:latin typeface="Book Antiqua" charset="0"/>
                <a:cs typeface="Times New Roman" charset="0"/>
              </a:rPr>
              <a:t>“</a:t>
            </a:r>
            <a:r>
              <a:rPr lang="en-US" dirty="0">
                <a:latin typeface="Book Antiqua" charset="0"/>
                <a:cs typeface="Times New Roman" charset="0"/>
              </a:rPr>
              <a:t>Tugs at your heart strings</a:t>
            </a:r>
            <a:r>
              <a:rPr lang="ja-JP" altLang="en-US" dirty="0">
                <a:latin typeface="Book Antiqua" charset="0"/>
                <a:cs typeface="Times New Roman" charset="0"/>
              </a:rPr>
              <a:t>”</a:t>
            </a:r>
            <a:endParaRPr lang="en-US" dirty="0">
              <a:latin typeface="Tw Cen MT" charset="0"/>
              <a:cs typeface="Times New Roman" charset="0"/>
            </a:endParaRPr>
          </a:p>
          <a:p>
            <a:pPr eaLnBrk="1" hangingPunct="1">
              <a:buFont typeface="Wingdings" charset="0"/>
              <a:buNone/>
            </a:pPr>
            <a:endParaRPr lang="en-US" dirty="0">
              <a:latin typeface="Tw Cen MT" charset="0"/>
            </a:endParaRPr>
          </a:p>
        </p:txBody>
      </p:sp>
    </p:spTree>
    <p:extLst>
      <p:ext uri="{BB962C8B-B14F-4D97-AF65-F5344CB8AC3E}">
        <p14:creationId xmlns:p14="http://schemas.microsoft.com/office/powerpoint/2010/main" val="42369864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990600"/>
          </a:xfrm>
        </p:spPr>
        <p:txBody>
          <a:bodyPr/>
          <a:lstStyle/>
          <a:p>
            <a:pPr eaLnBrk="1" hangingPunct="1"/>
            <a:r>
              <a:rPr lang="en-US" dirty="0">
                <a:latin typeface="Tw Cen MT" charset="0"/>
              </a:rPr>
              <a:t>Logos</a:t>
            </a:r>
          </a:p>
        </p:txBody>
      </p:sp>
      <p:sp>
        <p:nvSpPr>
          <p:cNvPr id="15363" name="Rectangle 3"/>
          <p:cNvSpPr>
            <a:spLocks noGrp="1" noChangeArrowheads="1"/>
          </p:cNvSpPr>
          <p:nvPr>
            <p:ph sz="quarter" idx="1"/>
          </p:nvPr>
        </p:nvSpPr>
        <p:spPr>
          <a:xfrm>
            <a:off x="612775" y="1600200"/>
            <a:ext cx="8153400" cy="4495800"/>
          </a:xfrm>
        </p:spPr>
        <p:txBody>
          <a:bodyPr/>
          <a:lstStyle/>
          <a:p>
            <a:pPr eaLnBrk="1" hangingPunct="1"/>
            <a:r>
              <a:rPr lang="en-US" i="1" dirty="0">
                <a:latin typeface="Book Antiqua" charset="0"/>
                <a:cs typeface="Times New Roman" charset="0"/>
              </a:rPr>
              <a:t>Logos</a:t>
            </a:r>
            <a:r>
              <a:rPr lang="en-US" dirty="0">
                <a:latin typeface="Book Antiqua" charset="0"/>
                <a:cs typeface="Times New Roman" charset="0"/>
              </a:rPr>
              <a:t>: Logic</a:t>
            </a:r>
            <a:endParaRPr lang="en-US" dirty="0">
              <a:latin typeface="Tw Cen MT" charset="0"/>
              <a:cs typeface="Times New Roman" charset="0"/>
            </a:endParaRPr>
          </a:p>
          <a:p>
            <a:pPr eaLnBrk="1" hangingPunct="1"/>
            <a:r>
              <a:rPr lang="en-US" dirty="0">
                <a:latin typeface="Book Antiqua" charset="0"/>
                <a:cs typeface="Times New Roman" charset="0"/>
              </a:rPr>
              <a:t>To make the audience </a:t>
            </a:r>
            <a:r>
              <a:rPr lang="en-US" b="1" dirty="0">
                <a:latin typeface="Book Antiqua" charset="0"/>
                <a:cs typeface="Times New Roman" charset="0"/>
              </a:rPr>
              <a:t>think</a:t>
            </a:r>
            <a:r>
              <a:rPr lang="en-US" dirty="0">
                <a:latin typeface="Book Antiqua" charset="0"/>
                <a:cs typeface="Times New Roman" charset="0"/>
              </a:rPr>
              <a:t> about what is presented to it</a:t>
            </a:r>
            <a:endParaRPr lang="en-US" dirty="0">
              <a:latin typeface="Tw Cen MT" charset="0"/>
              <a:cs typeface="Times New Roman" charset="0"/>
            </a:endParaRPr>
          </a:p>
          <a:p>
            <a:pPr eaLnBrk="1" hangingPunct="1"/>
            <a:r>
              <a:rPr lang="en-US" dirty="0">
                <a:latin typeface="Book Antiqua" charset="0"/>
                <a:cs typeface="Times New Roman" charset="0"/>
              </a:rPr>
              <a:t>Statistics, facts, examples, evidence, etc…</a:t>
            </a:r>
          </a:p>
          <a:p>
            <a:pPr eaLnBrk="1" hangingPunct="1"/>
            <a:r>
              <a:rPr lang="en-US" dirty="0">
                <a:latin typeface="Book Antiqua" charset="0"/>
                <a:cs typeface="Times New Roman" charset="0"/>
              </a:rPr>
              <a:t>Very straightforward, and not </a:t>
            </a:r>
            <a:r>
              <a:rPr lang="ja-JP" altLang="en-US" dirty="0">
                <a:latin typeface="Book Antiqua" charset="0"/>
                <a:cs typeface="Times New Roman" charset="0"/>
              </a:rPr>
              <a:t>“</a:t>
            </a:r>
            <a:r>
              <a:rPr lang="en-US" dirty="0">
                <a:latin typeface="Book Antiqua" charset="0"/>
                <a:cs typeface="Times New Roman" charset="0"/>
              </a:rPr>
              <a:t>fluff</a:t>
            </a:r>
            <a:r>
              <a:rPr lang="ja-JP" altLang="en-US" dirty="0">
                <a:latin typeface="Book Antiqua" charset="0"/>
                <a:cs typeface="Times New Roman" charset="0"/>
              </a:rPr>
              <a:t>”</a:t>
            </a:r>
            <a:r>
              <a:rPr lang="en-US" dirty="0">
                <a:latin typeface="Book Antiqua" charset="0"/>
                <a:cs typeface="Times New Roman" charset="0"/>
              </a:rPr>
              <a:t>.  It has a very scientific, factual approach.</a:t>
            </a:r>
            <a:endParaRPr lang="en-US" dirty="0">
              <a:latin typeface="Tw Cen MT" charset="0"/>
              <a:cs typeface="Times New Roman" charset="0"/>
            </a:endParaRPr>
          </a:p>
          <a:p>
            <a:pPr eaLnBrk="1" hangingPunct="1"/>
            <a:endParaRPr lang="en-US" dirty="0">
              <a:latin typeface="Tw Cen MT" charset="0"/>
            </a:endParaRPr>
          </a:p>
        </p:txBody>
      </p:sp>
    </p:spTree>
    <p:extLst>
      <p:ext uri="{BB962C8B-B14F-4D97-AF65-F5344CB8AC3E}">
        <p14:creationId xmlns:p14="http://schemas.microsoft.com/office/powerpoint/2010/main" val="36965084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12</a:t>
            </a:r>
            <a:r>
              <a:rPr lang="en-US" baseline="30000" dirty="0" smtClean="0"/>
              <a:t>th</a:t>
            </a:r>
            <a:r>
              <a:rPr lang="en-US" dirty="0" smtClean="0"/>
              <a:t>, Thursday </a:t>
            </a:r>
            <a:r>
              <a:rPr lang="en-US" dirty="0">
                <a:solidFill>
                  <a:srgbClr val="FF0000"/>
                </a:solidFill>
              </a:rPr>
              <a:t>ART Friday</a:t>
            </a:r>
            <a:endParaRPr lang="en-US" dirty="0"/>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92500" lnSpcReduction="20000"/>
          </a:bodyPr>
          <a:lstStyle/>
          <a:p>
            <a:r>
              <a:rPr lang="en-US" dirty="0" smtClean="0">
                <a:solidFill>
                  <a:srgbClr val="FF0000"/>
                </a:solidFill>
              </a:rPr>
              <a:t>BACKPACKS AND CELLPHONES AT THE FRONT OR BACK OF THE ROOM!!!!</a:t>
            </a:r>
          </a:p>
          <a:p>
            <a:r>
              <a:rPr lang="en-US" dirty="0" smtClean="0"/>
              <a:t>You will need: SSR book, comp book, spiral, pen/pencil, handouts from yesterday</a:t>
            </a:r>
          </a:p>
          <a:p>
            <a:r>
              <a:rPr lang="en-US" dirty="0" smtClean="0"/>
              <a:t>SSR 10 minutes – Record pages in log and an example of a literary device.</a:t>
            </a:r>
          </a:p>
          <a:p>
            <a:r>
              <a:rPr lang="en-US" dirty="0" smtClean="0"/>
              <a:t>Three Reasons </a:t>
            </a:r>
            <a:r>
              <a:rPr lang="en-US" dirty="0"/>
              <a:t>for </a:t>
            </a:r>
            <a:r>
              <a:rPr lang="en-US" dirty="0" smtClean="0"/>
              <a:t>Writing</a:t>
            </a:r>
            <a:endParaRPr lang="en-US" dirty="0"/>
          </a:p>
          <a:p>
            <a:r>
              <a:rPr lang="en-US" dirty="0" smtClean="0"/>
              <a:t>Read “Untitled” Barack </a:t>
            </a:r>
            <a:r>
              <a:rPr lang="en-US" dirty="0"/>
              <a:t>Obama, </a:t>
            </a:r>
            <a:r>
              <a:rPr lang="en-US" dirty="0" err="1"/>
              <a:t>facebook.com</a:t>
            </a:r>
            <a:r>
              <a:rPr lang="en-US" dirty="0"/>
              <a:t> September 5, 2017</a:t>
            </a:r>
          </a:p>
          <a:p>
            <a:r>
              <a:rPr lang="en-US" dirty="0" smtClean="0"/>
              <a:t>Read to Annotate and identify reasons for writing this post</a:t>
            </a:r>
          </a:p>
          <a:p>
            <a:r>
              <a:rPr lang="en-US" dirty="0" smtClean="0"/>
              <a:t>Each paragraph must be annotated. </a:t>
            </a:r>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smtClean="0"/>
              <a:t>You will understand rhetorical devices and identify devices in different mediums.</a:t>
            </a:r>
          </a:p>
          <a:p>
            <a:endParaRPr lang="en-US" dirty="0"/>
          </a:p>
          <a:p>
            <a:r>
              <a:rPr lang="en-US" dirty="0"/>
              <a:t>You will analyze the author’s purpose in using rhetorical devices</a:t>
            </a:r>
            <a:r>
              <a:rPr lang="en-US" dirty="0" smtClean="0"/>
              <a:t>.</a:t>
            </a:r>
          </a:p>
          <a:p>
            <a:r>
              <a:rPr lang="en-US" dirty="0" smtClean="0"/>
              <a:t>Assessment – Give an example for each of the three reasons for writing phenomenal </a:t>
            </a:r>
            <a:endParaRPr lang="en-US" dirty="0"/>
          </a:p>
          <a:p>
            <a:endParaRPr lang="en-US" dirty="0"/>
          </a:p>
          <a:p>
            <a:endParaRPr lang="en-US" dirty="0"/>
          </a:p>
          <a:p>
            <a:endParaRPr lang="en-US" dirty="0"/>
          </a:p>
          <a:p>
            <a:r>
              <a:rPr lang="en-US" dirty="0"/>
              <a:t>TEKS:  17AB, 24, 24AB, 25, 25A, 26, Figure 19</a:t>
            </a:r>
          </a:p>
          <a:p>
            <a:endParaRPr lang="en-US" dirty="0"/>
          </a:p>
        </p:txBody>
      </p:sp>
    </p:spTree>
    <p:extLst>
      <p:ext uri="{BB962C8B-B14F-4D97-AF65-F5344CB8AC3E}">
        <p14:creationId xmlns:p14="http://schemas.microsoft.com/office/powerpoint/2010/main" val="5677537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8062"/>
            <a:ext cx="9042400" cy="650983"/>
          </a:xfrm>
        </p:spPr>
        <p:txBody>
          <a:bodyPr>
            <a:normAutofit fontScale="90000"/>
          </a:bodyPr>
          <a:lstStyle/>
          <a:p>
            <a:r>
              <a:rPr lang="en-US" dirty="0" smtClean="0"/>
              <a:t>October 25</a:t>
            </a:r>
            <a:r>
              <a:rPr lang="en-US" baseline="30000" dirty="0" smtClean="0"/>
              <a:t>th</a:t>
            </a:r>
            <a:r>
              <a:rPr lang="en-US" dirty="0" smtClean="0"/>
              <a:t>, Wednesday  </a:t>
            </a:r>
            <a:r>
              <a:rPr lang="en-US" dirty="0" smtClean="0">
                <a:solidFill>
                  <a:srgbClr val="FF0000"/>
                </a:solidFill>
              </a:rPr>
              <a:t>9 Week Exams</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a:t>
            </a:r>
            <a:r>
              <a:rPr lang="en-US" dirty="0"/>
              <a:t>i</a:t>
            </a:r>
            <a:r>
              <a:rPr lang="en-US" dirty="0" smtClean="0"/>
              <a:t>ndex cards, spiral, handout</a:t>
            </a:r>
          </a:p>
          <a:p>
            <a:endParaRPr lang="en-US" dirty="0"/>
          </a:p>
          <a:p>
            <a:r>
              <a:rPr lang="en-US" dirty="0" smtClean="0"/>
              <a:t>1&amp;2 Review, vocabulary, word parts and terms.  </a:t>
            </a:r>
            <a:r>
              <a:rPr lang="en-US" dirty="0" err="1" smtClean="0"/>
              <a:t>Quizlet</a:t>
            </a:r>
            <a:endParaRPr lang="en-US" dirty="0" smtClean="0"/>
          </a:p>
          <a:p>
            <a:r>
              <a:rPr lang="en-US" dirty="0" smtClean="0"/>
              <a:t>3&amp;4 </a:t>
            </a:r>
            <a:r>
              <a:rPr lang="en-US" dirty="0" smtClean="0"/>
              <a:t>SSR and Fake News </a:t>
            </a:r>
            <a:r>
              <a:rPr lang="en-US" dirty="0" err="1" smtClean="0"/>
              <a:t>vs</a:t>
            </a:r>
            <a:r>
              <a:rPr lang="en-US" dirty="0" smtClean="0"/>
              <a:t> Real News  </a:t>
            </a:r>
          </a:p>
          <a:p>
            <a:r>
              <a:rPr lang="en-US" dirty="0" smtClean="0"/>
              <a:t>The </a:t>
            </a:r>
            <a:r>
              <a:rPr lang="en-US" dirty="0" err="1" smtClean="0"/>
              <a:t>Onion.com</a:t>
            </a:r>
            <a:endParaRPr lang="en-US" dirty="0" smtClean="0"/>
          </a:p>
          <a:p>
            <a:pPr lvl="1"/>
            <a:r>
              <a:rPr lang="en-US" dirty="0" smtClean="0"/>
              <a:t>How do you know?</a:t>
            </a:r>
            <a:endParaRPr lang="en-US" dirty="0"/>
          </a:p>
          <a:p>
            <a:endParaRPr lang="en-U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r>
              <a:rPr lang="en-US" dirty="0" smtClean="0"/>
              <a:t>You will show understanding of tone, mood, author’s purpose, use of diction, figurative language, and proper sentence structure.</a:t>
            </a:r>
          </a:p>
          <a:p>
            <a:r>
              <a:rPr lang="en-US" dirty="0" smtClean="0"/>
              <a:t>Assessment: Final</a:t>
            </a:r>
            <a:endParaRPr lang="en-US" dirty="0"/>
          </a:p>
          <a:p>
            <a:endParaRPr lang="en-US" dirty="0"/>
          </a:p>
          <a:p>
            <a:endParaRPr lang="en-US" dirty="0"/>
          </a:p>
          <a:p>
            <a:r>
              <a:rPr lang="en-US" dirty="0"/>
              <a:t>TEKS: 1, 1A, 1D, 1E, 2, 2A, 16, 9D, 8A, 9D, 6A</a:t>
            </a:r>
            <a:r>
              <a:rPr lang="en-US" dirty="0" smtClean="0"/>
              <a:t>, 5A</a:t>
            </a:r>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839269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Anaphora</a:t>
            </a:r>
            <a:endParaRPr lang="en-US" dirty="0"/>
          </a:p>
        </p:txBody>
      </p:sp>
      <p:sp>
        <p:nvSpPr>
          <p:cNvPr id="8" name="Content Placeholder 7"/>
          <p:cNvSpPr>
            <a:spLocks noGrp="1"/>
          </p:cNvSpPr>
          <p:nvPr>
            <p:ph idx="1"/>
          </p:nvPr>
        </p:nvSpPr>
        <p:spPr/>
        <p:txBody>
          <a:bodyPr>
            <a:normAutofit fontScale="92500" lnSpcReduction="10000"/>
          </a:bodyPr>
          <a:lstStyle/>
          <a:p>
            <a:r>
              <a:rPr lang="en-US" b="1" dirty="0" smtClean="0"/>
              <a:t>Every</a:t>
            </a:r>
            <a:r>
              <a:rPr lang="en-US" dirty="0" smtClean="0"/>
              <a:t> day, </a:t>
            </a:r>
            <a:r>
              <a:rPr lang="en-US" b="1" dirty="0" smtClean="0"/>
              <a:t>every</a:t>
            </a:r>
            <a:r>
              <a:rPr lang="en-US" dirty="0" smtClean="0"/>
              <a:t> night, in </a:t>
            </a:r>
            <a:r>
              <a:rPr lang="en-US" b="1" dirty="0" smtClean="0"/>
              <a:t>every</a:t>
            </a:r>
            <a:r>
              <a:rPr lang="en-US" dirty="0" smtClean="0"/>
              <a:t> way, II am getting better and better.</a:t>
            </a:r>
          </a:p>
          <a:p>
            <a:r>
              <a:rPr lang="en-US" b="1" dirty="0" smtClean="0"/>
              <a:t>My life </a:t>
            </a:r>
            <a:r>
              <a:rPr lang="en-US" dirty="0" smtClean="0"/>
              <a:t>is my purpose. </a:t>
            </a:r>
            <a:r>
              <a:rPr lang="en-US" b="1" dirty="0" smtClean="0"/>
              <a:t>My life </a:t>
            </a:r>
            <a:r>
              <a:rPr lang="en-US" dirty="0" smtClean="0"/>
              <a:t>is my goal, </a:t>
            </a:r>
            <a:r>
              <a:rPr lang="en-US" b="1" dirty="0" smtClean="0"/>
              <a:t>My life</a:t>
            </a:r>
            <a:r>
              <a:rPr lang="en-US" dirty="0" smtClean="0"/>
              <a:t> is my inspiration.</a:t>
            </a:r>
          </a:p>
          <a:p>
            <a:r>
              <a:rPr lang="en-US" dirty="0" smtClean="0"/>
              <a:t>I want my money right now, right here, all right?</a:t>
            </a:r>
          </a:p>
          <a:p>
            <a:r>
              <a:rPr lang="en-US" dirty="0" smtClean="0"/>
              <a:t>The wrong person was selected for the wrong job, at the wrong time, for the wrong purpose.</a:t>
            </a:r>
          </a:p>
          <a:p>
            <a:r>
              <a:rPr lang="en-US" dirty="0" smtClean="0"/>
              <a:t>Their property was sold, their homestead was sold, and their everything was sold for want.</a:t>
            </a:r>
            <a:endParaRPr lang="en-US" dirty="0"/>
          </a:p>
        </p:txBody>
      </p:sp>
    </p:spTree>
    <p:extLst>
      <p:ext uri="{BB962C8B-B14F-4D97-AF65-F5344CB8AC3E}">
        <p14:creationId xmlns:p14="http://schemas.microsoft.com/office/powerpoint/2010/main" val="2163027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Parralelism</a:t>
            </a:r>
            <a:endParaRPr lang="en-US" dirty="0"/>
          </a:p>
        </p:txBody>
      </p:sp>
      <p:sp>
        <p:nvSpPr>
          <p:cNvPr id="3" name="Content Placeholder 2"/>
          <p:cNvSpPr>
            <a:spLocks noGrp="1"/>
          </p:cNvSpPr>
          <p:nvPr>
            <p:ph idx="1"/>
          </p:nvPr>
        </p:nvSpPr>
        <p:spPr/>
        <p:txBody>
          <a:bodyPr/>
          <a:lstStyle/>
          <a:p>
            <a:r>
              <a:rPr lang="en-US" dirty="0"/>
              <a:t>When two or more parts of a sentence are parallel in meaning (such as items in a </a:t>
            </a:r>
            <a:r>
              <a:rPr lang="en-US" dirty="0">
                <a:hlinkClick r:id="rId2"/>
              </a:rPr>
              <a:t>series</a:t>
            </a:r>
            <a:r>
              <a:rPr lang="en-US" dirty="0"/>
              <a:t> or words linked by </a:t>
            </a:r>
            <a:r>
              <a:rPr lang="en-US" dirty="0">
                <a:hlinkClick r:id="rId3"/>
              </a:rPr>
              <a:t>correlative conjunctions</a:t>
            </a:r>
            <a:r>
              <a:rPr lang="en-US" dirty="0"/>
              <a:t>), you should </a:t>
            </a:r>
            <a:r>
              <a:rPr lang="en-US" dirty="0">
                <a:hlinkClick r:id="rId4"/>
              </a:rPr>
              <a:t>coordinate</a:t>
            </a:r>
            <a:r>
              <a:rPr lang="en-US" dirty="0"/>
              <a:t> those parts by making them </a:t>
            </a:r>
            <a:r>
              <a:rPr lang="en-US" dirty="0">
                <a:hlinkClick r:id="rId5"/>
              </a:rPr>
              <a:t>parallel in form</a:t>
            </a:r>
            <a:r>
              <a:rPr lang="en-US" dirty="0"/>
              <a:t>. Otherwise, your readers may be confused by the </a:t>
            </a:r>
            <a:r>
              <a:rPr lang="en-US" dirty="0">
                <a:hlinkClick r:id="rId6"/>
              </a:rPr>
              <a:t>faulty parallelism</a:t>
            </a:r>
            <a:r>
              <a:rPr lang="en-US" dirty="0"/>
              <a:t>.</a:t>
            </a:r>
          </a:p>
        </p:txBody>
      </p:sp>
    </p:spTree>
    <p:extLst>
      <p:ext uri="{BB962C8B-B14F-4D97-AF65-F5344CB8AC3E}">
        <p14:creationId xmlns:p14="http://schemas.microsoft.com/office/powerpoint/2010/main" val="208222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12703"/>
          </a:xfrm>
        </p:spPr>
        <p:txBody>
          <a:bodyPr>
            <a:normAutofit fontScale="90000"/>
          </a:bodyPr>
          <a:lstStyle/>
          <a:p>
            <a:r>
              <a:rPr lang="en-US" sz="3600" dirty="0"/>
              <a:t>Rewrite each of the following sentences, correcting any errors in </a:t>
            </a:r>
            <a:r>
              <a:rPr lang="en-US" sz="3600" dirty="0">
                <a:hlinkClick r:id="rId2"/>
              </a:rPr>
              <a:t>parallelism</a:t>
            </a:r>
            <a:r>
              <a:rPr lang="en-US" dirty="0" smtClean="0"/>
              <a:t>.</a:t>
            </a:r>
            <a:endParaRPr lang="en-US" dirty="0"/>
          </a:p>
        </p:txBody>
      </p:sp>
      <p:sp>
        <p:nvSpPr>
          <p:cNvPr id="3" name="Content Placeholder 2"/>
          <p:cNvSpPr>
            <a:spLocks noGrp="1"/>
          </p:cNvSpPr>
          <p:nvPr>
            <p:ph idx="1"/>
          </p:nvPr>
        </p:nvSpPr>
        <p:spPr>
          <a:xfrm>
            <a:off x="457200" y="1600200"/>
            <a:ext cx="8229600" cy="4984334"/>
          </a:xfrm>
        </p:spPr>
        <p:txBody>
          <a:bodyPr>
            <a:normAutofit fontScale="92500"/>
          </a:bodyPr>
          <a:lstStyle/>
          <a:p>
            <a:r>
              <a:rPr lang="en-US" dirty="0"/>
              <a:t>We must either </a:t>
            </a:r>
            <a:r>
              <a:rPr lang="en-US" dirty="0" smtClean="0"/>
              <a:t>raise revenues or it will be necessary to reduce expenses.</a:t>
            </a:r>
          </a:p>
          <a:p>
            <a:r>
              <a:rPr lang="en-US" dirty="0" smtClean="0"/>
              <a:t>Stoics deny the importance of such </a:t>
            </a:r>
            <a:r>
              <a:rPr lang="en-US" dirty="0"/>
              <a:t>things as wealth, good looks, and having a good reputation</a:t>
            </a:r>
            <a:r>
              <a:rPr lang="en-US" dirty="0" smtClean="0"/>
              <a:t>.</a:t>
            </a:r>
          </a:p>
          <a:p>
            <a:r>
              <a:rPr lang="en-US" dirty="0" smtClean="0"/>
              <a:t>In </a:t>
            </a:r>
            <a:r>
              <a:rPr lang="en-US" dirty="0"/>
              <a:t>his farewell address to the army, the general praised his soldiers for their unsurpassed courage and gave thanks because of their devotion</a:t>
            </a:r>
            <a:r>
              <a:rPr lang="en-US" dirty="0" smtClean="0"/>
              <a:t>.</a:t>
            </a:r>
          </a:p>
          <a:p>
            <a:r>
              <a:rPr lang="en-US" dirty="0" smtClean="0"/>
              <a:t>The </a:t>
            </a:r>
            <a:r>
              <a:rPr lang="en-US" dirty="0"/>
              <a:t>crowd that had gathered outside the court was loud and they were angry.</a:t>
            </a:r>
          </a:p>
        </p:txBody>
      </p:sp>
    </p:spTree>
    <p:extLst>
      <p:ext uri="{BB962C8B-B14F-4D97-AF65-F5344CB8AC3E}">
        <p14:creationId xmlns:p14="http://schemas.microsoft.com/office/powerpoint/2010/main" val="213085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Anaphora</a:t>
            </a:r>
            <a:endParaRPr lang="en-US" dirty="0"/>
          </a:p>
        </p:txBody>
      </p:sp>
      <p:sp>
        <p:nvSpPr>
          <p:cNvPr id="3" name="Content Placeholder 2"/>
          <p:cNvSpPr>
            <a:spLocks noGrp="1"/>
          </p:cNvSpPr>
          <p:nvPr>
            <p:ph idx="1"/>
          </p:nvPr>
        </p:nvSpPr>
        <p:spPr/>
        <p:txBody>
          <a:bodyPr>
            <a:normAutofit lnSpcReduction="10000"/>
          </a:bodyPr>
          <a:lstStyle/>
          <a:p>
            <a:r>
              <a:rPr lang="en-US" dirty="0"/>
              <a:t>"</a:t>
            </a:r>
            <a:r>
              <a:rPr lang="en-US" i="1" dirty="0"/>
              <a:t>Here comes</a:t>
            </a:r>
            <a:r>
              <a:rPr lang="en-US" dirty="0"/>
              <a:t> the shadow not looking where it is going,</a:t>
            </a:r>
            <a:br>
              <a:rPr lang="en-US" dirty="0"/>
            </a:br>
            <a:r>
              <a:rPr lang="en-US" dirty="0"/>
              <a:t>And the whole night will fall; it is time.</a:t>
            </a:r>
            <a:br>
              <a:rPr lang="en-US" dirty="0"/>
            </a:br>
            <a:r>
              <a:rPr lang="en-US" i="1" dirty="0"/>
              <a:t>Here comes</a:t>
            </a:r>
            <a:r>
              <a:rPr lang="en-US" dirty="0"/>
              <a:t> the little wind which the hour</a:t>
            </a:r>
            <a:br>
              <a:rPr lang="en-US" dirty="0"/>
            </a:br>
            <a:r>
              <a:rPr lang="en-US" dirty="0"/>
              <a:t>Drags with it everywhere like an empty wagon through leaves.</a:t>
            </a:r>
            <a:br>
              <a:rPr lang="en-US" dirty="0"/>
            </a:br>
            <a:r>
              <a:rPr lang="en-US" i="1" dirty="0"/>
              <a:t>Here comes</a:t>
            </a:r>
            <a:r>
              <a:rPr lang="en-US" dirty="0"/>
              <a:t> my ignorance shuffling after them</a:t>
            </a:r>
            <a:br>
              <a:rPr lang="en-US" dirty="0"/>
            </a:br>
            <a:r>
              <a:rPr lang="en-US" dirty="0"/>
              <a:t>Asking them what they are doing."</a:t>
            </a:r>
            <a:br>
              <a:rPr lang="en-US" dirty="0"/>
            </a:br>
            <a:r>
              <a:rPr lang="en-US" dirty="0"/>
              <a:t>(W.S. </a:t>
            </a:r>
            <a:r>
              <a:rPr lang="en-US" dirty="0" err="1"/>
              <a:t>Merwin</a:t>
            </a:r>
            <a:r>
              <a:rPr lang="en-US" dirty="0"/>
              <a:t>, "Sire." </a:t>
            </a:r>
            <a:r>
              <a:rPr lang="en-US" i="1" dirty="0"/>
              <a:t>The Second Four Books of Poems</a:t>
            </a:r>
            <a:r>
              <a:rPr lang="en-US" dirty="0"/>
              <a:t>. Copper Canyon Press, 1993) </a:t>
            </a:r>
          </a:p>
        </p:txBody>
      </p:sp>
    </p:spTree>
    <p:extLst>
      <p:ext uri="{BB962C8B-B14F-4D97-AF65-F5344CB8AC3E}">
        <p14:creationId xmlns:p14="http://schemas.microsoft.com/office/powerpoint/2010/main" val="235565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13</a:t>
            </a:r>
            <a:r>
              <a:rPr lang="en-US" baseline="30000" dirty="0" smtClean="0"/>
              <a:t>th</a:t>
            </a:r>
            <a:r>
              <a:rPr lang="en-US" dirty="0" smtClean="0"/>
              <a:t>, Friday          </a:t>
            </a:r>
            <a:r>
              <a:rPr lang="en-US" dirty="0">
                <a:solidFill>
                  <a:srgbClr val="FF0000"/>
                </a:solidFill>
              </a:rPr>
              <a:t>ART </a:t>
            </a:r>
            <a:r>
              <a:rPr lang="en-US" dirty="0" smtClean="0">
                <a:solidFill>
                  <a:srgbClr val="FF0000"/>
                </a:solidFill>
              </a:rPr>
              <a:t>Today</a:t>
            </a:r>
            <a:endParaRPr lang="en-US" dirty="0"/>
          </a:p>
        </p:txBody>
      </p:sp>
      <p:sp>
        <p:nvSpPr>
          <p:cNvPr id="6" name="Text Placeholder 5"/>
          <p:cNvSpPr>
            <a:spLocks noGrp="1"/>
          </p:cNvSpPr>
          <p:nvPr>
            <p:ph type="body" idx="1"/>
          </p:nvPr>
        </p:nvSpPr>
        <p:spPr>
          <a:xfrm>
            <a:off x="181438" y="779045"/>
            <a:ext cx="4315949" cy="659472"/>
          </a:xfrm>
        </p:spPr>
        <p:txBody>
          <a:bodyPr/>
          <a:lstStyle/>
          <a:p>
            <a:r>
              <a:rPr lang="en-US" dirty="0" smtClean="0"/>
              <a:t>Agenda:</a:t>
            </a:r>
            <a:endParaRPr lang="en-US" dirty="0"/>
          </a:p>
        </p:txBody>
      </p:sp>
      <p:sp>
        <p:nvSpPr>
          <p:cNvPr id="7" name="Content Placeholder 6"/>
          <p:cNvSpPr>
            <a:spLocks noGrp="1"/>
          </p:cNvSpPr>
          <p:nvPr>
            <p:ph sz="half" idx="2"/>
          </p:nvPr>
        </p:nvSpPr>
        <p:spPr>
          <a:xfrm>
            <a:off x="181439" y="1438516"/>
            <a:ext cx="4315949" cy="5274079"/>
          </a:xfrm>
        </p:spPr>
        <p:txBody>
          <a:bodyPr>
            <a:normAutofit fontScale="92500" lnSpcReduction="10000"/>
          </a:bodyPr>
          <a:lstStyle/>
          <a:p>
            <a:r>
              <a:rPr lang="en-US" dirty="0" smtClean="0"/>
              <a:t>You will need: SSR book, spiral, pen/pencil, newspaper, handout, highlighters</a:t>
            </a:r>
          </a:p>
          <a:p>
            <a:r>
              <a:rPr lang="en-US" dirty="0" smtClean="0">
                <a:solidFill>
                  <a:srgbClr val="FF0000"/>
                </a:solidFill>
              </a:rPr>
              <a:t>BRING THEME ESSAY TO CLASS ON MONDAY!! NO EXCUSES!!!</a:t>
            </a:r>
          </a:p>
          <a:p>
            <a:r>
              <a:rPr lang="en-US" dirty="0" smtClean="0">
                <a:solidFill>
                  <a:srgbClr val="FF0000"/>
                </a:solidFill>
              </a:rPr>
              <a:t>Turn in two speeches </a:t>
            </a:r>
            <a:r>
              <a:rPr lang="en-US" smtClean="0">
                <a:solidFill>
                  <a:srgbClr val="FF0000"/>
                </a:solidFill>
              </a:rPr>
              <a:t>from this week!!</a:t>
            </a:r>
            <a:endParaRPr lang="en-US" dirty="0" smtClean="0">
              <a:solidFill>
                <a:srgbClr val="FF0000"/>
              </a:solidFill>
            </a:endParaRPr>
          </a:p>
          <a:p>
            <a:endParaRPr lang="en-US" dirty="0"/>
          </a:p>
          <a:p>
            <a:r>
              <a:rPr lang="en-US" dirty="0" smtClean="0"/>
              <a:t>ART 1-60 Assessment</a:t>
            </a:r>
          </a:p>
          <a:p>
            <a:r>
              <a:rPr lang="en-US" dirty="0" smtClean="0"/>
              <a:t>SSR for 15 minutes. Record in your reading log ~ Rewrite two sentence from you reading using FANBOYS.</a:t>
            </a:r>
          </a:p>
          <a:p>
            <a:pPr marL="0" indent="0">
              <a:buNone/>
            </a:pPr>
            <a:endParaRPr lang="en-US" dirty="0" smtClean="0"/>
          </a:p>
          <a:p>
            <a:r>
              <a:rPr lang="en-US" dirty="0" smtClean="0"/>
              <a:t>Newspaper Scavenger Hunt</a:t>
            </a:r>
          </a:p>
          <a:p>
            <a:endParaRPr lang="en-US" dirty="0"/>
          </a:p>
          <a:p>
            <a:endParaRPr lang="en-US" dirty="0" smtClean="0"/>
          </a:p>
          <a:p>
            <a:endParaRPr lang="en-US" dirty="0"/>
          </a:p>
          <a:p>
            <a:endParaRPr lang="en-US" dirty="0" smtClean="0"/>
          </a:p>
          <a:p>
            <a:endParaRPr lang="en-US" dirty="0"/>
          </a:p>
          <a:p>
            <a:endParaRPr lang="en-US" dirty="0"/>
          </a:p>
        </p:txBody>
      </p:sp>
      <p:sp>
        <p:nvSpPr>
          <p:cNvPr id="8" name="Text Placeholder 7"/>
          <p:cNvSpPr>
            <a:spLocks noGrp="1"/>
          </p:cNvSpPr>
          <p:nvPr>
            <p:ph type="body" sz="quarter" idx="3"/>
          </p:nvPr>
        </p:nvSpPr>
        <p:spPr>
          <a:xfrm>
            <a:off x="4645025" y="798755"/>
            <a:ext cx="4213475" cy="639762"/>
          </a:xfrm>
        </p:spPr>
        <p:txBody>
          <a:bodyPr/>
          <a:lstStyle/>
          <a:p>
            <a:r>
              <a:rPr lang="en-US" dirty="0" smtClean="0"/>
              <a:t>Objective:</a:t>
            </a:r>
            <a:endParaRPr lang="en-US" dirty="0"/>
          </a:p>
        </p:txBody>
      </p:sp>
      <p:sp>
        <p:nvSpPr>
          <p:cNvPr id="9" name="Content Placeholder 8"/>
          <p:cNvSpPr>
            <a:spLocks noGrp="1"/>
          </p:cNvSpPr>
          <p:nvPr>
            <p:ph sz="quarter" idx="4"/>
          </p:nvPr>
        </p:nvSpPr>
        <p:spPr>
          <a:xfrm>
            <a:off x="4645025" y="1438516"/>
            <a:ext cx="4213475" cy="5274079"/>
          </a:xfrm>
        </p:spPr>
        <p:txBody>
          <a:bodyPr>
            <a:normAutofit fontScale="85000" lnSpcReduction="20000"/>
          </a:bodyPr>
          <a:lstStyle/>
          <a:p>
            <a:r>
              <a:rPr lang="en-US" dirty="0" smtClean="0"/>
              <a:t>You will annotate an article of your choosing. </a:t>
            </a:r>
          </a:p>
          <a:p>
            <a:r>
              <a:rPr lang="en-US" dirty="0" smtClean="0"/>
              <a:t>You will recognize the tone and purpose of the article. </a:t>
            </a:r>
            <a:endParaRPr lang="en-US" dirty="0"/>
          </a:p>
          <a:p>
            <a:r>
              <a:rPr lang="en-US" dirty="0" smtClean="0"/>
              <a:t>You will identify evidence of Ethos, Pathos, or Logos.</a:t>
            </a:r>
          </a:p>
          <a:p>
            <a:r>
              <a:rPr lang="en-US" dirty="0" smtClean="0"/>
              <a:t>Is the author credible? Why or why not?</a:t>
            </a:r>
          </a:p>
          <a:p>
            <a:r>
              <a:rPr lang="en-US" dirty="0" smtClean="0"/>
              <a:t>Main idea or theme?</a:t>
            </a:r>
          </a:p>
          <a:p>
            <a:endParaRPr lang="en-US" dirty="0"/>
          </a:p>
          <a:p>
            <a:r>
              <a:rPr lang="en-US" dirty="0"/>
              <a:t>You will analyze the author’s purpose in using rhetorical devices.</a:t>
            </a:r>
          </a:p>
          <a:p>
            <a:endParaRPr lang="en-US" dirty="0"/>
          </a:p>
          <a:p>
            <a:endParaRPr lang="en-US" dirty="0"/>
          </a:p>
          <a:p>
            <a:endParaRPr lang="en-US" dirty="0"/>
          </a:p>
          <a:p>
            <a:r>
              <a:rPr lang="en-US" dirty="0"/>
              <a:t>TEKS:  17AB, 24, 24AB, 25, 25A, 26, Figure 19</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1869543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endParaRPr lang="en-US" dirty="0"/>
          </a:p>
        </p:txBody>
      </p:sp>
      <p:sp>
        <p:nvSpPr>
          <p:cNvPr id="6" name="Text Placeholder 5"/>
          <p:cNvSpPr>
            <a:spLocks noGrp="1"/>
          </p:cNvSpPr>
          <p:nvPr>
            <p:ph type="body" idx="1"/>
          </p:nvPr>
        </p:nvSpPr>
        <p:spPr>
          <a:xfrm>
            <a:off x="181438" y="779045"/>
            <a:ext cx="4315949" cy="659472"/>
          </a:xfrm>
        </p:spPr>
        <p:txBody>
          <a:bodyPr/>
          <a:lstStyle/>
          <a:p>
            <a:endParaRPr lang="en-US" dirty="0"/>
          </a:p>
        </p:txBody>
      </p:sp>
      <p:sp>
        <p:nvSpPr>
          <p:cNvPr id="7" name="Content Placeholder 6"/>
          <p:cNvSpPr>
            <a:spLocks noGrp="1"/>
          </p:cNvSpPr>
          <p:nvPr>
            <p:ph sz="half" idx="2"/>
          </p:nvPr>
        </p:nvSpPr>
        <p:spPr>
          <a:xfrm>
            <a:off x="181439" y="1438516"/>
            <a:ext cx="4315949" cy="5274079"/>
          </a:xfrm>
        </p:spPr>
        <p:txBody>
          <a:bodyPr/>
          <a:lstStyle/>
          <a:p>
            <a:endParaRPr lang="en-US" dirty="0"/>
          </a:p>
        </p:txBody>
      </p:sp>
      <p:sp>
        <p:nvSpPr>
          <p:cNvPr id="8" name="Text Placeholder 7"/>
          <p:cNvSpPr>
            <a:spLocks noGrp="1"/>
          </p:cNvSpPr>
          <p:nvPr>
            <p:ph type="body" sz="quarter" idx="3"/>
          </p:nvPr>
        </p:nvSpPr>
        <p:spPr>
          <a:xfrm>
            <a:off x="4645025" y="798755"/>
            <a:ext cx="4213475" cy="639762"/>
          </a:xfrm>
        </p:spPr>
        <p:txBody>
          <a:bodyPr/>
          <a:lstStyle/>
          <a:p>
            <a:endParaRPr lang="en-US" dirty="0"/>
          </a:p>
        </p:txBody>
      </p:sp>
      <p:sp>
        <p:nvSpPr>
          <p:cNvPr id="9" name="Content Placeholder 8"/>
          <p:cNvSpPr>
            <a:spLocks noGrp="1"/>
          </p:cNvSpPr>
          <p:nvPr>
            <p:ph sz="quarter" idx="4"/>
          </p:nvPr>
        </p:nvSpPr>
        <p:spPr>
          <a:xfrm>
            <a:off x="4645025" y="1438516"/>
            <a:ext cx="4213475" cy="5274079"/>
          </a:xfrm>
        </p:spPr>
        <p:txBody>
          <a:bodyPr/>
          <a:lstStyle/>
          <a:p>
            <a:endParaRPr lang="en-US" dirty="0"/>
          </a:p>
        </p:txBody>
      </p:sp>
    </p:spTree>
    <p:extLst>
      <p:ext uri="{BB962C8B-B14F-4D97-AF65-F5344CB8AC3E}">
        <p14:creationId xmlns:p14="http://schemas.microsoft.com/office/powerpoint/2010/main" val="1197921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endParaRPr lang="en-US" dirty="0"/>
          </a:p>
        </p:txBody>
      </p:sp>
      <p:sp>
        <p:nvSpPr>
          <p:cNvPr id="6" name="Text Placeholder 5"/>
          <p:cNvSpPr>
            <a:spLocks noGrp="1"/>
          </p:cNvSpPr>
          <p:nvPr>
            <p:ph type="body" idx="1"/>
          </p:nvPr>
        </p:nvSpPr>
        <p:spPr>
          <a:xfrm>
            <a:off x="181438" y="779045"/>
            <a:ext cx="4315949" cy="659472"/>
          </a:xfrm>
        </p:spPr>
        <p:txBody>
          <a:bodyPr/>
          <a:lstStyle/>
          <a:p>
            <a:endParaRPr lang="en-US" dirty="0"/>
          </a:p>
        </p:txBody>
      </p:sp>
      <p:sp>
        <p:nvSpPr>
          <p:cNvPr id="7" name="Content Placeholder 6"/>
          <p:cNvSpPr>
            <a:spLocks noGrp="1"/>
          </p:cNvSpPr>
          <p:nvPr>
            <p:ph sz="half" idx="2"/>
          </p:nvPr>
        </p:nvSpPr>
        <p:spPr>
          <a:xfrm>
            <a:off x="181439" y="1438516"/>
            <a:ext cx="4315949" cy="5274079"/>
          </a:xfrm>
        </p:spPr>
        <p:txBody>
          <a:bodyPr/>
          <a:lstStyle/>
          <a:p>
            <a:endParaRPr lang="en-US" dirty="0"/>
          </a:p>
        </p:txBody>
      </p:sp>
      <p:sp>
        <p:nvSpPr>
          <p:cNvPr id="8" name="Text Placeholder 7"/>
          <p:cNvSpPr>
            <a:spLocks noGrp="1"/>
          </p:cNvSpPr>
          <p:nvPr>
            <p:ph type="body" sz="quarter" idx="3"/>
          </p:nvPr>
        </p:nvSpPr>
        <p:spPr>
          <a:xfrm>
            <a:off x="4645025" y="798755"/>
            <a:ext cx="4213475" cy="639762"/>
          </a:xfrm>
        </p:spPr>
        <p:txBody>
          <a:bodyPr/>
          <a:lstStyle/>
          <a:p>
            <a:endParaRPr lang="en-US" dirty="0"/>
          </a:p>
        </p:txBody>
      </p:sp>
      <p:sp>
        <p:nvSpPr>
          <p:cNvPr id="9" name="Content Placeholder 8"/>
          <p:cNvSpPr>
            <a:spLocks noGrp="1"/>
          </p:cNvSpPr>
          <p:nvPr>
            <p:ph sz="quarter" idx="4"/>
          </p:nvPr>
        </p:nvSpPr>
        <p:spPr>
          <a:xfrm>
            <a:off x="4645025" y="1438516"/>
            <a:ext cx="4213475" cy="5274079"/>
          </a:xfrm>
        </p:spPr>
        <p:txBody>
          <a:bodyPr/>
          <a:lstStyle/>
          <a:p>
            <a:endParaRPr lang="en-US" dirty="0"/>
          </a:p>
        </p:txBody>
      </p:sp>
    </p:spTree>
    <p:extLst>
      <p:ext uri="{BB962C8B-B14F-4D97-AF65-F5344CB8AC3E}">
        <p14:creationId xmlns:p14="http://schemas.microsoft.com/office/powerpoint/2010/main" val="3995652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endParaRPr lang="en-US" dirty="0"/>
          </a:p>
        </p:txBody>
      </p:sp>
      <p:sp>
        <p:nvSpPr>
          <p:cNvPr id="6" name="Text Placeholder 5"/>
          <p:cNvSpPr>
            <a:spLocks noGrp="1"/>
          </p:cNvSpPr>
          <p:nvPr>
            <p:ph type="body" idx="1"/>
          </p:nvPr>
        </p:nvSpPr>
        <p:spPr>
          <a:xfrm>
            <a:off x="181438" y="779045"/>
            <a:ext cx="4315949" cy="659472"/>
          </a:xfrm>
        </p:spPr>
        <p:txBody>
          <a:bodyPr/>
          <a:lstStyle/>
          <a:p>
            <a:endParaRPr lang="en-US" dirty="0"/>
          </a:p>
        </p:txBody>
      </p:sp>
      <p:sp>
        <p:nvSpPr>
          <p:cNvPr id="7" name="Content Placeholder 6"/>
          <p:cNvSpPr>
            <a:spLocks noGrp="1"/>
          </p:cNvSpPr>
          <p:nvPr>
            <p:ph sz="half" idx="2"/>
          </p:nvPr>
        </p:nvSpPr>
        <p:spPr>
          <a:xfrm>
            <a:off x="181439" y="1438516"/>
            <a:ext cx="4315949" cy="5274079"/>
          </a:xfrm>
        </p:spPr>
        <p:txBody>
          <a:bodyPr/>
          <a:lstStyle/>
          <a:p>
            <a:endParaRPr lang="en-US" dirty="0"/>
          </a:p>
        </p:txBody>
      </p:sp>
      <p:sp>
        <p:nvSpPr>
          <p:cNvPr id="8" name="Text Placeholder 7"/>
          <p:cNvSpPr>
            <a:spLocks noGrp="1"/>
          </p:cNvSpPr>
          <p:nvPr>
            <p:ph type="body" sz="quarter" idx="3"/>
          </p:nvPr>
        </p:nvSpPr>
        <p:spPr>
          <a:xfrm>
            <a:off x="4645025" y="798755"/>
            <a:ext cx="4213475" cy="639762"/>
          </a:xfrm>
        </p:spPr>
        <p:txBody>
          <a:bodyPr/>
          <a:lstStyle/>
          <a:p>
            <a:endParaRPr lang="en-US" dirty="0"/>
          </a:p>
        </p:txBody>
      </p:sp>
      <p:sp>
        <p:nvSpPr>
          <p:cNvPr id="9" name="Content Placeholder 8"/>
          <p:cNvSpPr>
            <a:spLocks noGrp="1"/>
          </p:cNvSpPr>
          <p:nvPr>
            <p:ph sz="quarter" idx="4"/>
          </p:nvPr>
        </p:nvSpPr>
        <p:spPr>
          <a:xfrm>
            <a:off x="4645025" y="1438516"/>
            <a:ext cx="4213475" cy="5274079"/>
          </a:xfrm>
        </p:spPr>
        <p:txBody>
          <a:bodyPr/>
          <a:lstStyle/>
          <a:p>
            <a:endParaRPr lang="en-US" dirty="0"/>
          </a:p>
        </p:txBody>
      </p:sp>
    </p:spTree>
    <p:extLst>
      <p:ext uri="{BB962C8B-B14F-4D97-AF65-F5344CB8AC3E}">
        <p14:creationId xmlns:p14="http://schemas.microsoft.com/office/powerpoint/2010/main" val="215305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26</a:t>
            </a:r>
            <a:r>
              <a:rPr lang="en-US" baseline="30000" dirty="0" smtClean="0"/>
              <a:t>th</a:t>
            </a:r>
            <a:r>
              <a:rPr lang="en-US" dirty="0" smtClean="0"/>
              <a:t>, Thursday </a:t>
            </a:r>
            <a:r>
              <a:rPr lang="en-US" dirty="0" smtClean="0">
                <a:solidFill>
                  <a:srgbClr val="FF0000"/>
                </a:solidFill>
              </a:rPr>
              <a:t>9 Week Exams</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spiral, vocabulary handout, pen/pencil, highlighters</a:t>
            </a:r>
          </a:p>
          <a:p>
            <a:endParaRPr lang="en-US" dirty="0"/>
          </a:p>
          <a:p>
            <a:r>
              <a:rPr lang="en-US" dirty="0" smtClean="0"/>
              <a:t>1</a:t>
            </a:r>
            <a:r>
              <a:rPr lang="en-US" baseline="30000" dirty="0" smtClean="0"/>
              <a:t>st</a:t>
            </a:r>
            <a:r>
              <a:rPr lang="en-US" dirty="0" smtClean="0"/>
              <a:t> &amp; 2</a:t>
            </a:r>
            <a:r>
              <a:rPr lang="en-US" baseline="30000" dirty="0" smtClean="0"/>
              <a:t>nd</a:t>
            </a:r>
            <a:r>
              <a:rPr lang="en-US" dirty="0" smtClean="0"/>
              <a:t> Final</a:t>
            </a:r>
          </a:p>
          <a:p>
            <a:r>
              <a:rPr lang="en-US" dirty="0" smtClean="0"/>
              <a:t>3</a:t>
            </a:r>
            <a:r>
              <a:rPr lang="en-US" baseline="30000" dirty="0" smtClean="0"/>
              <a:t>rd</a:t>
            </a:r>
            <a:r>
              <a:rPr lang="en-US" dirty="0" smtClean="0"/>
              <a:t> &amp; 4</a:t>
            </a:r>
            <a:r>
              <a:rPr lang="en-US" baseline="30000" dirty="0" smtClean="0"/>
              <a:t>th</a:t>
            </a:r>
            <a:r>
              <a:rPr lang="en-US" dirty="0" smtClean="0"/>
              <a:t> Review (</a:t>
            </a:r>
            <a:r>
              <a:rPr lang="en-US" dirty="0" err="1" smtClean="0"/>
              <a:t>Quizlet</a:t>
            </a:r>
            <a:r>
              <a:rPr lang="en-US" dirty="0" smtClean="0"/>
              <a:t>)</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smtClean="0"/>
              <a:t>You will demonstrate an understanding of figurative language, rhetorical devices, author’s diction, purpose, and tone by completing the 9 weeks exam or participating in the class review. </a:t>
            </a:r>
          </a:p>
          <a:p>
            <a:endParaRPr lang="en-US" dirty="0" smtClean="0"/>
          </a:p>
          <a:p>
            <a:r>
              <a:rPr lang="en-US" dirty="0" smtClean="0"/>
              <a:t>Assessment: 9 weeks Exam</a:t>
            </a:r>
            <a:endParaRPr lang="en-US" dirty="0"/>
          </a:p>
          <a:p>
            <a:endParaRPr lang="en-US" dirty="0"/>
          </a:p>
          <a:p>
            <a:r>
              <a:rPr lang="en-US" dirty="0"/>
              <a:t>TEKS: 1, 1A, 1D, 1E, 2, 2A, 16, 9D, 8A, 9D, 6A</a:t>
            </a:r>
            <a:r>
              <a:rPr lang="en-US" dirty="0" smtClean="0"/>
              <a:t>, 5A</a:t>
            </a:r>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31381972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27</a:t>
            </a:r>
            <a:r>
              <a:rPr lang="en-US" baseline="30000" dirty="0" smtClean="0"/>
              <a:t>th</a:t>
            </a:r>
            <a:r>
              <a:rPr lang="en-US" dirty="0" smtClean="0"/>
              <a:t>, Friday     </a:t>
            </a:r>
            <a:r>
              <a:rPr lang="en-US" dirty="0" smtClean="0">
                <a:solidFill>
                  <a:srgbClr val="FF0000"/>
                </a:solidFill>
              </a:rPr>
              <a:t>9 Week Exam</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vocabulary sheet, pen/pencil, highlighters</a:t>
            </a:r>
          </a:p>
          <a:p>
            <a:endParaRPr lang="en-US" dirty="0"/>
          </a:p>
          <a:p>
            <a:r>
              <a:rPr lang="en-US" dirty="0" smtClean="0"/>
              <a:t>Today you will take your 9 Weeks Exam.  </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a:t>You will demonstrate an understanding of figurative language, rhetorical devices, author’s diction, purpose, and tone by completing the 9 weeks exam or participating in the class review. </a:t>
            </a:r>
          </a:p>
          <a:p>
            <a:endParaRPr lang="en-US" dirty="0"/>
          </a:p>
          <a:p>
            <a:r>
              <a:rPr lang="en-US" dirty="0"/>
              <a:t>Assessment: 9 weeks </a:t>
            </a:r>
            <a:r>
              <a:rPr lang="en-US" dirty="0" smtClean="0"/>
              <a:t>Exam</a:t>
            </a:r>
            <a:endParaRPr lang="en-US" dirty="0"/>
          </a:p>
          <a:p>
            <a:endParaRPr lang="en-US" dirty="0"/>
          </a:p>
          <a:p>
            <a:r>
              <a:rPr lang="en-US" dirty="0"/>
              <a:t>TEKS: 1, 1A, 1D, 1E, 2, 2A, 16, 9D, 8A, 9D, 6A</a:t>
            </a:r>
            <a:r>
              <a:rPr lang="en-US" dirty="0" smtClean="0"/>
              <a:t>, 5A</a:t>
            </a:r>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33276191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8</a:t>
            </a:r>
            <a:endParaRPr lang="en-US" dirty="0"/>
          </a:p>
        </p:txBody>
      </p:sp>
      <p:sp>
        <p:nvSpPr>
          <p:cNvPr id="3" name="Subtitle 2"/>
          <p:cNvSpPr>
            <a:spLocks noGrp="1"/>
          </p:cNvSpPr>
          <p:nvPr>
            <p:ph type="subTitle" idx="1"/>
          </p:nvPr>
        </p:nvSpPr>
        <p:spPr/>
        <p:txBody>
          <a:bodyPr/>
          <a:lstStyle/>
          <a:p>
            <a:r>
              <a:rPr lang="en-US" dirty="0" smtClean="0"/>
              <a:t>October 16</a:t>
            </a:r>
            <a:r>
              <a:rPr lang="en-US" baseline="30000" dirty="0" smtClean="0"/>
              <a:t>th</a:t>
            </a:r>
            <a:r>
              <a:rPr lang="en-US" dirty="0" smtClean="0"/>
              <a:t> </a:t>
            </a:r>
            <a:r>
              <a:rPr lang="en-US" smtClean="0"/>
              <a:t>~ October 20</a:t>
            </a:r>
            <a:r>
              <a:rPr lang="en-US" baseline="30000" smtClean="0"/>
              <a:t>th</a:t>
            </a:r>
            <a:r>
              <a:rPr lang="en-US" smtClean="0"/>
              <a:t>]</a:t>
            </a:r>
            <a:endParaRPr lang="en-US"/>
          </a:p>
        </p:txBody>
      </p:sp>
    </p:spTree>
    <p:extLst>
      <p:ext uri="{BB962C8B-B14F-4D97-AF65-F5344CB8AC3E}">
        <p14:creationId xmlns:p14="http://schemas.microsoft.com/office/powerpoint/2010/main" val="34379590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16</a:t>
            </a:r>
            <a:r>
              <a:rPr lang="en-US" baseline="30000" dirty="0" smtClean="0"/>
              <a:t>th </a:t>
            </a:r>
            <a:r>
              <a:rPr lang="en-US" dirty="0" smtClean="0"/>
              <a:t>, Monday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a:t>
            </a:r>
            <a:r>
              <a:rPr lang="en-US" dirty="0"/>
              <a:t>i</a:t>
            </a:r>
            <a:r>
              <a:rPr lang="en-US" dirty="0" smtClean="0"/>
              <a:t>ndex cards, spiral, highlighter, handouts, essay: “Theme of My Life”</a:t>
            </a:r>
          </a:p>
          <a:p>
            <a:r>
              <a:rPr lang="en-US" dirty="0" smtClean="0"/>
              <a:t>Today you will read for 15 minutes</a:t>
            </a:r>
            <a:r>
              <a:rPr lang="is-IS" dirty="0" smtClean="0"/>
              <a:t>…don’t waste time.</a:t>
            </a:r>
          </a:p>
          <a:p>
            <a:r>
              <a:rPr lang="is-IS" dirty="0" smtClean="0"/>
              <a:t>Record the next 15 Latin word parts on flash cards.  Check and make sure you have all 75.  Flash card and spiral quiz coming soon.</a:t>
            </a:r>
          </a:p>
          <a:p>
            <a:r>
              <a:rPr lang="is-IS" dirty="0" smtClean="0"/>
              <a:t>Station work with Essays analyzing diction and syntax as well as making revisions.</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You will analyze how the author’s use of diction and syntax effect meaning.</a:t>
            </a:r>
          </a:p>
          <a:p>
            <a:endParaRPr lang="en-US" dirty="0" smtClean="0"/>
          </a:p>
          <a:p>
            <a:r>
              <a:rPr lang="en-US" dirty="0" smtClean="0"/>
              <a:t>Assessment – final copy of essay due Tuesday.</a:t>
            </a:r>
            <a:endParaRPr lang="en-US" dirty="0"/>
          </a:p>
          <a:p>
            <a:endParaRPr lang="en-US" dirty="0"/>
          </a:p>
          <a:p>
            <a:endParaRPr lang="en-US" dirty="0"/>
          </a:p>
          <a:p>
            <a:r>
              <a:rPr lang="en-US" dirty="0"/>
              <a:t>TEKS</a:t>
            </a:r>
            <a:r>
              <a:rPr lang="en-US" dirty="0" smtClean="0"/>
              <a:t>: 1A,, 1E, 6A, 8A, 13,, 13C, 13D, 17B </a:t>
            </a:r>
          </a:p>
          <a:p>
            <a:pPr marL="0" indent="0">
              <a:buNone/>
            </a:pPr>
            <a:endParaRPr lang="en-US" dirty="0" smtClean="0"/>
          </a:p>
          <a:p>
            <a:r>
              <a:rPr lang="en-US" dirty="0" smtClean="0"/>
              <a:t>Announcements:</a:t>
            </a:r>
          </a:p>
          <a:p>
            <a:r>
              <a:rPr lang="en-US" dirty="0" smtClean="0"/>
              <a:t>Bring your Flashcards everyday this week</a:t>
            </a:r>
          </a:p>
          <a:p>
            <a:r>
              <a:rPr lang="en-US" dirty="0" smtClean="0">
                <a:solidFill>
                  <a:srgbClr val="FF0000"/>
                </a:solidFill>
              </a:rPr>
              <a:t>Song lyrics required in print by Wednesday</a:t>
            </a:r>
          </a:p>
          <a:p>
            <a:r>
              <a:rPr lang="en-US" dirty="0" smtClean="0"/>
              <a:t>Overalls tomorrow</a:t>
            </a:r>
            <a:endParaRPr lang="en-US" dirty="0"/>
          </a:p>
          <a:p>
            <a:pPr marL="0" indent="0">
              <a:buNone/>
            </a:pPr>
            <a:endParaRPr lang="en-US" dirty="0"/>
          </a:p>
        </p:txBody>
      </p:sp>
    </p:spTree>
    <p:extLst>
      <p:ext uri="{BB962C8B-B14F-4D97-AF65-F5344CB8AC3E}">
        <p14:creationId xmlns:p14="http://schemas.microsoft.com/office/powerpoint/2010/main" val="32908245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7173"/>
          </a:xfrm>
        </p:spPr>
        <p:txBody>
          <a:bodyPr>
            <a:normAutofit fontScale="90000"/>
          </a:bodyPr>
          <a:lstStyle/>
          <a:p>
            <a:r>
              <a:rPr lang="en-US" dirty="0" smtClean="0"/>
              <a:t>Station Work</a:t>
            </a:r>
            <a:endParaRPr lang="en-US" dirty="0"/>
          </a:p>
        </p:txBody>
      </p:sp>
      <p:sp>
        <p:nvSpPr>
          <p:cNvPr id="8" name="Vertical Text Placeholder 7"/>
          <p:cNvSpPr>
            <a:spLocks noGrp="1"/>
          </p:cNvSpPr>
          <p:nvPr>
            <p:ph type="body" orient="vert" idx="1"/>
          </p:nvPr>
        </p:nvSpPr>
        <p:spPr>
          <a:xfrm>
            <a:off x="457200" y="1056514"/>
            <a:ext cx="8229600" cy="5069649"/>
          </a:xfrm>
        </p:spPr>
        <p:txBody>
          <a:bodyPr vert="horz">
            <a:normAutofit fontScale="85000" lnSpcReduction="10000"/>
          </a:bodyPr>
          <a:lstStyle/>
          <a:p>
            <a:r>
              <a:rPr lang="en-US" dirty="0" smtClean="0"/>
              <a:t>Station 1:  Read essay aloud to group</a:t>
            </a:r>
          </a:p>
          <a:p>
            <a:r>
              <a:rPr lang="en-US" dirty="0" smtClean="0"/>
              <a:t>Station 2:  Switch papers and underline their thesis.  </a:t>
            </a:r>
          </a:p>
          <a:p>
            <a:r>
              <a:rPr lang="en-US" dirty="0" smtClean="0"/>
              <a:t>Station 3:  Change each paragraph’s first sentence to begin with an appropriate AAAWWUBBIS.  This may require flipping the sentence or referencing the paragraph before it.</a:t>
            </a:r>
          </a:p>
          <a:p>
            <a:r>
              <a:rPr lang="en-US" dirty="0" smtClean="0"/>
              <a:t>Station 4:  Punctuation and spelling check.  Replace repetitive words with a synonym.</a:t>
            </a:r>
          </a:p>
          <a:p>
            <a:r>
              <a:rPr lang="en-US" dirty="0" smtClean="0"/>
              <a:t>Station 5:  Develop a well written concluding paragraph or verify that your concluding paragraph restates your thesis and supporting ideas.</a:t>
            </a:r>
          </a:p>
          <a:p>
            <a:endParaRPr lang="en-US" dirty="0"/>
          </a:p>
        </p:txBody>
      </p:sp>
    </p:spTree>
    <p:extLst>
      <p:ext uri="{BB962C8B-B14F-4D97-AF65-F5344CB8AC3E}">
        <p14:creationId xmlns:p14="http://schemas.microsoft.com/office/powerpoint/2010/main" val="27569193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st Semester week 7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1st Semester week 7a.potx</Template>
  <TotalTime>413062</TotalTime>
  <Words>3420</Words>
  <Application>Microsoft Macintosh PowerPoint</Application>
  <PresentationFormat>On-screen Show (4:3)</PresentationFormat>
  <Paragraphs>452</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1st Semester week 7a</vt:lpstr>
      <vt:lpstr>WEEK NINE</vt:lpstr>
      <vt:lpstr>October 23rd, Monday   9 Week Exams</vt:lpstr>
      <vt:lpstr>October 24th, Tuesday      9 Week Exams</vt:lpstr>
      <vt:lpstr>October 25th, Wednesday  9 Week Exams</vt:lpstr>
      <vt:lpstr>October 26th, Thursday 9 Week Exams</vt:lpstr>
      <vt:lpstr>October 27th, Friday     9 Week Exam</vt:lpstr>
      <vt:lpstr>Week 8</vt:lpstr>
      <vt:lpstr>October 16th , Monday        ART Friday</vt:lpstr>
      <vt:lpstr>Station Work</vt:lpstr>
      <vt:lpstr>PowerPoint Presentation</vt:lpstr>
      <vt:lpstr>October 17th, Tuesday   ART Friday</vt:lpstr>
      <vt:lpstr>October 17th, Tuesday   ART Friday</vt:lpstr>
      <vt:lpstr>October 18th,Wednesday     ART Friday</vt:lpstr>
      <vt:lpstr>PowerPoint Presentation</vt:lpstr>
      <vt:lpstr>Contrast and comparison thoughts</vt:lpstr>
      <vt:lpstr>October 18th,Wednesday     ART Friday</vt:lpstr>
      <vt:lpstr>October 19th, Thursday   ART Friday</vt:lpstr>
      <vt:lpstr>Poetry</vt:lpstr>
      <vt:lpstr>Lyrics Analysis “Do You Want to Build a Snowman”</vt:lpstr>
      <vt:lpstr>Lyrics Analysis “Do You Want to Build a Snowman”</vt:lpstr>
      <vt:lpstr>Lyrics Analysis “Do You Want to Build a Snowman”</vt:lpstr>
      <vt:lpstr>Lyrics Analysis “Do You Want to Build a Snowman”</vt:lpstr>
      <vt:lpstr>Lyrics Analysis Remake “Do You Want to Read a Novel?”</vt:lpstr>
      <vt:lpstr>Lyrics Analysis Remake “Do You Want to Read a Novel?”</vt:lpstr>
      <vt:lpstr>Lyrics Analysis Remake “Do You Want to Read a Novel?”</vt:lpstr>
      <vt:lpstr>Lyrics Analysis Remake “Do You Want to Read a Novel?”</vt:lpstr>
      <vt:lpstr>Lyrics Analysis Remake “Do You Want to Read a Novel?”</vt:lpstr>
      <vt:lpstr>Lyrics Analysis “Do You Want to Build a Snowman”</vt:lpstr>
      <vt:lpstr>Lyrics Analysis “Do You Want to Build a Snowman”</vt:lpstr>
      <vt:lpstr>October 21th, ART Friday</vt:lpstr>
      <vt:lpstr>Week 7 </vt:lpstr>
      <vt:lpstr>October 11th, Wednesday ART Friday</vt:lpstr>
      <vt:lpstr>Kwame Alexander </vt:lpstr>
      <vt:lpstr>Rhetorical Devices patterns of words and idea that create emphasis  and stir the audiences emotions</vt:lpstr>
      <vt:lpstr>Rhetorical Devices Cont.</vt:lpstr>
      <vt:lpstr>Ethos</vt:lpstr>
      <vt:lpstr>Pathos</vt:lpstr>
      <vt:lpstr>Logos</vt:lpstr>
      <vt:lpstr>October 12th, Thursday ART Friday</vt:lpstr>
      <vt:lpstr>Anaphora</vt:lpstr>
      <vt:lpstr>Parralelism</vt:lpstr>
      <vt:lpstr>Rewrite each of the following sentences, correcting any errors in parallelism.</vt:lpstr>
      <vt:lpstr>Anaphora</vt:lpstr>
      <vt:lpstr>October 13th, Friday          ART Today</vt:lpstr>
      <vt:lpstr>PowerPoint Presentation</vt:lpstr>
      <vt:lpstr>PowerPoint Presentation</vt:lpstr>
      <vt:lpstr>PowerPoint Presentation</vt:lpstr>
    </vt:vector>
  </TitlesOfParts>
  <Company>LISD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7 </dc:title>
  <dc:creator>Patricia Kemp</dc:creator>
  <cp:lastModifiedBy>Patricia Kemp</cp:lastModifiedBy>
  <cp:revision>53</cp:revision>
  <dcterms:created xsi:type="dcterms:W3CDTF">2017-10-05T23:00:50Z</dcterms:created>
  <dcterms:modified xsi:type="dcterms:W3CDTF">2017-10-20T21:42:58Z</dcterms:modified>
</cp:coreProperties>
</file>