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handoutMasterIdLst>
    <p:handoutMasterId r:id="rId91"/>
  </p:handoutMasterIdLst>
  <p:sldIdLst>
    <p:sldId id="297" r:id="rId2"/>
    <p:sldId id="312" r:id="rId3"/>
    <p:sldId id="333" r:id="rId4"/>
    <p:sldId id="335" r:id="rId5"/>
    <p:sldId id="347" r:id="rId6"/>
    <p:sldId id="330" r:id="rId7"/>
    <p:sldId id="344" r:id="rId8"/>
    <p:sldId id="345" r:id="rId9"/>
    <p:sldId id="343" r:id="rId10"/>
    <p:sldId id="332" r:id="rId11"/>
    <p:sldId id="340" r:id="rId12"/>
    <p:sldId id="341" r:id="rId13"/>
    <p:sldId id="342" r:id="rId14"/>
    <p:sldId id="339" r:id="rId15"/>
    <p:sldId id="331" r:id="rId16"/>
    <p:sldId id="346" r:id="rId17"/>
    <p:sldId id="329" r:id="rId18"/>
    <p:sldId id="327" r:id="rId19"/>
    <p:sldId id="328" r:id="rId20"/>
    <p:sldId id="326" r:id="rId21"/>
    <p:sldId id="322" r:id="rId22"/>
    <p:sldId id="323" r:id="rId23"/>
    <p:sldId id="324" r:id="rId24"/>
    <p:sldId id="325" r:id="rId25"/>
    <p:sldId id="320" r:id="rId26"/>
    <p:sldId id="321" r:id="rId27"/>
    <p:sldId id="317" r:id="rId28"/>
    <p:sldId id="313" r:id="rId29"/>
    <p:sldId id="314" r:id="rId30"/>
    <p:sldId id="318" r:id="rId31"/>
    <p:sldId id="319" r:id="rId32"/>
    <p:sldId id="315" r:id="rId33"/>
    <p:sldId id="316" r:id="rId34"/>
    <p:sldId id="311" r:id="rId35"/>
    <p:sldId id="274" r:id="rId36"/>
    <p:sldId id="309" r:id="rId37"/>
    <p:sldId id="305" r:id="rId38"/>
    <p:sldId id="306" r:id="rId39"/>
    <p:sldId id="307" r:id="rId40"/>
    <p:sldId id="310" r:id="rId41"/>
    <p:sldId id="308" r:id="rId42"/>
    <p:sldId id="303" r:id="rId43"/>
    <p:sldId id="304" r:id="rId44"/>
    <p:sldId id="299" r:id="rId45"/>
    <p:sldId id="300" r:id="rId46"/>
    <p:sldId id="301" r:id="rId47"/>
    <p:sldId id="302" r:id="rId48"/>
    <p:sldId id="273" r:id="rId49"/>
    <p:sldId id="298" r:id="rId50"/>
    <p:sldId id="280" r:id="rId51"/>
    <p:sldId id="281" r:id="rId52"/>
    <p:sldId id="275" r:id="rId53"/>
    <p:sldId id="279" r:id="rId54"/>
    <p:sldId id="276" r:id="rId55"/>
    <p:sldId id="283" r:id="rId56"/>
    <p:sldId id="284" r:id="rId57"/>
    <p:sldId id="282" r:id="rId58"/>
    <p:sldId id="277" r:id="rId59"/>
    <p:sldId id="296" r:id="rId60"/>
    <p:sldId id="285" r:id="rId61"/>
    <p:sldId id="293" r:id="rId62"/>
    <p:sldId id="286" r:id="rId63"/>
    <p:sldId id="288" r:id="rId64"/>
    <p:sldId id="287" r:id="rId65"/>
    <p:sldId id="294" r:id="rId66"/>
    <p:sldId id="291" r:id="rId67"/>
    <p:sldId id="295" r:id="rId68"/>
    <p:sldId id="292" r:id="rId69"/>
    <p:sldId id="290" r:id="rId70"/>
    <p:sldId id="289" r:id="rId71"/>
    <p:sldId id="278" r:id="rId72"/>
    <p:sldId id="256" r:id="rId73"/>
    <p:sldId id="257" r:id="rId74"/>
    <p:sldId id="263" r:id="rId75"/>
    <p:sldId id="264" r:id="rId76"/>
    <p:sldId id="268" r:id="rId77"/>
    <p:sldId id="265" r:id="rId78"/>
    <p:sldId id="266" r:id="rId79"/>
    <p:sldId id="267" r:id="rId80"/>
    <p:sldId id="262" r:id="rId81"/>
    <p:sldId id="269" r:id="rId82"/>
    <p:sldId id="270" r:id="rId83"/>
    <p:sldId id="271" r:id="rId84"/>
    <p:sldId id="272" r:id="rId85"/>
    <p:sldId id="258" r:id="rId86"/>
    <p:sldId id="259" r:id="rId87"/>
    <p:sldId id="260" r:id="rId88"/>
    <p:sldId id="261"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65" autoAdjust="0"/>
  </p:normalViewPr>
  <p:slideViewPr>
    <p:cSldViewPr snapToGrid="0" snapToObjects="1">
      <p:cViewPr>
        <p:scale>
          <a:sx n="70" d="100"/>
          <a:sy n="70" d="100"/>
        </p:scale>
        <p:origin x="-80" y="-368"/>
      </p:cViewPr>
      <p:guideLst>
        <p:guide orient="horz" pos="2160"/>
        <p:guide pos="2880"/>
      </p:guideLst>
    </p:cSldViewPr>
  </p:slideViewPr>
  <p:outlineViewPr>
    <p:cViewPr>
      <p:scale>
        <a:sx n="33" d="100"/>
        <a:sy n="33" d="100"/>
      </p:scale>
      <p:origin x="0" y="92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816179-8707-1742-B827-82CD118BE8DA}" type="datetimeFigureOut">
              <a:rPr lang="en-US" smtClean="0"/>
              <a:t>11/27/17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749E2B-0018-AB46-82A0-4ABFF27EB0E2}" type="slidenum">
              <a:rPr lang="en-US" smtClean="0"/>
              <a:t>‹#›</a:t>
            </a:fld>
            <a:endParaRPr lang="en-US"/>
          </a:p>
        </p:txBody>
      </p:sp>
    </p:spTree>
    <p:extLst>
      <p:ext uri="{BB962C8B-B14F-4D97-AF65-F5344CB8AC3E}">
        <p14:creationId xmlns:p14="http://schemas.microsoft.com/office/powerpoint/2010/main" val="2943426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AAE4F-CC32-9347-A56F-79CE4953BC4D}" type="datetimeFigureOut">
              <a:rPr lang="en-US" smtClean="0"/>
              <a:t>11/27/17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869E7-6D4E-5941-ACC6-65D27DB5AC38}" type="slidenum">
              <a:rPr lang="en-US" smtClean="0"/>
              <a:t>‹#›</a:t>
            </a:fld>
            <a:endParaRPr lang="en-US"/>
          </a:p>
        </p:txBody>
      </p:sp>
    </p:spTree>
    <p:extLst>
      <p:ext uri="{BB962C8B-B14F-4D97-AF65-F5344CB8AC3E}">
        <p14:creationId xmlns:p14="http://schemas.microsoft.com/office/powerpoint/2010/main" val="2722801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24</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26</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28</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29</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30</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31</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32</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33</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35</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37</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6</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38</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39</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41</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43</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85</a:t>
            </a:fld>
            <a:endParaRPr lang="en-US"/>
          </a:p>
        </p:txBody>
      </p:sp>
    </p:spTree>
    <p:extLst>
      <p:ext uri="{BB962C8B-B14F-4D97-AF65-F5344CB8AC3E}">
        <p14:creationId xmlns:p14="http://schemas.microsoft.com/office/powerpoint/2010/main" val="86943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10</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15</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17</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19</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21</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22</a:t>
            </a:fld>
            <a:endParaRPr lang="en-US"/>
          </a:p>
        </p:txBody>
      </p:sp>
    </p:spTree>
    <p:extLst>
      <p:ext uri="{BB962C8B-B14F-4D97-AF65-F5344CB8AC3E}">
        <p14:creationId xmlns:p14="http://schemas.microsoft.com/office/powerpoint/2010/main" val="123758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869E7-6D4E-5941-ACC6-65D27DB5AC38}" type="slidenum">
              <a:rPr lang="en-US" smtClean="0"/>
              <a:t>23</a:t>
            </a:fld>
            <a:endParaRPr lang="en-US"/>
          </a:p>
        </p:txBody>
      </p:sp>
    </p:spTree>
    <p:extLst>
      <p:ext uri="{BB962C8B-B14F-4D97-AF65-F5344CB8AC3E}">
        <p14:creationId xmlns:p14="http://schemas.microsoft.com/office/powerpoint/2010/main" val="123758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59443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76471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77169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6CD9-A53A-E04E-A382-7C5E1FB3977B}"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292874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36CD9-A53A-E04E-A382-7C5E1FB3977B}"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70895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D36CD9-A53A-E04E-A382-7C5E1FB3977B}"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10196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36CD9-A53A-E04E-A382-7C5E1FB3977B}" type="datetimeFigureOut">
              <a:rPr lang="en-US" smtClean="0"/>
              <a:t>11/27/17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160717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36CD9-A53A-E04E-A382-7C5E1FB3977B}" type="datetimeFigureOut">
              <a:rPr lang="en-US" smtClean="0"/>
              <a:t>11/27/17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31219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CD9-A53A-E04E-A382-7C5E1FB3977B}" type="datetimeFigureOut">
              <a:rPr lang="en-US" smtClean="0"/>
              <a:t>11/27/17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38872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6CD9-A53A-E04E-A382-7C5E1FB3977B}"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252381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6CD9-A53A-E04E-A382-7C5E1FB3977B}"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4394B-C2D5-0C49-855D-17E2A6EAE802}" type="slidenum">
              <a:rPr lang="en-US" smtClean="0"/>
              <a:t>‹#›</a:t>
            </a:fld>
            <a:endParaRPr lang="en-US"/>
          </a:p>
        </p:txBody>
      </p:sp>
    </p:spTree>
    <p:extLst>
      <p:ext uri="{BB962C8B-B14F-4D97-AF65-F5344CB8AC3E}">
        <p14:creationId xmlns:p14="http://schemas.microsoft.com/office/powerpoint/2010/main" val="42611365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CD9-A53A-E04E-A382-7C5E1FB3977B}" type="datetimeFigureOut">
              <a:rPr lang="en-US" smtClean="0"/>
              <a:t>11/27/17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394B-C2D5-0C49-855D-17E2A6EAE802}" type="slidenum">
              <a:rPr lang="en-US" smtClean="0"/>
              <a:t>‹#›</a:t>
            </a:fld>
            <a:endParaRPr lang="en-US"/>
          </a:p>
        </p:txBody>
      </p:sp>
    </p:spTree>
    <p:extLst>
      <p:ext uri="{BB962C8B-B14F-4D97-AF65-F5344CB8AC3E}">
        <p14:creationId xmlns:p14="http://schemas.microsoft.com/office/powerpoint/2010/main" val="345798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kempp/Documents/English%20III%20LHS/G%20and%20L%20word%20parts%201-100.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google.com/search?safe=active&amp;q=do+you+want+to+build+a+snowman&amp;oq=do+you+want+to+build&amp;aqs=chrome.0.0j69i57j0l4.96063j0j8&amp;sourceid=chrome&amp;ie=UTF-8"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theundefeated.com/videos/kwame-alexander-take-a-kne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thoughtco.com/correlative-conjunction-grammar-1689937" TargetMode="External"/><Relationship Id="rId4" Type="http://schemas.openxmlformats.org/officeDocument/2006/relationships/hyperlink" Target="https://www.thoughtco.com/what-is-coordination-grammar-1689931" TargetMode="External"/><Relationship Id="rId5" Type="http://schemas.openxmlformats.org/officeDocument/2006/relationships/hyperlink" Target="https://www.thoughtco.com/parallel-structure-grammar-1691570" TargetMode="External"/><Relationship Id="rId6" Type="http://schemas.openxmlformats.org/officeDocument/2006/relationships/hyperlink" Target="https://www.thoughtco.com/faulty-parallelism-grammar-1690788" TargetMode="External"/><Relationship Id="rId1" Type="http://schemas.openxmlformats.org/officeDocument/2006/relationships/slideLayout" Target="../slideLayouts/slideLayout2.xml"/><Relationship Id="rId2" Type="http://schemas.openxmlformats.org/officeDocument/2006/relationships/hyperlink" Target="https://www.thoughtco.com/series-grammar-and-sentence-styles-1692090"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oughtco.com/parallelism-in-grammar-1691569"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WEEK THIRTEEN</a:t>
            </a:r>
            <a:endParaRPr lang="en-US" dirty="0"/>
          </a:p>
        </p:txBody>
      </p:sp>
      <p:sp>
        <p:nvSpPr>
          <p:cNvPr id="8" name="Subtitle 7"/>
          <p:cNvSpPr>
            <a:spLocks noGrp="1"/>
          </p:cNvSpPr>
          <p:nvPr>
            <p:ph type="subTitle" idx="1"/>
          </p:nvPr>
        </p:nvSpPr>
        <p:spPr/>
        <p:txBody>
          <a:bodyPr/>
          <a:lstStyle/>
          <a:p>
            <a:r>
              <a:rPr lang="en-US" dirty="0" smtClean="0"/>
              <a:t>November 27</a:t>
            </a:r>
            <a:r>
              <a:rPr lang="en-US" baseline="30000" dirty="0" smtClean="0"/>
              <a:t>th</a:t>
            </a:r>
            <a:r>
              <a:rPr lang="en-US" dirty="0" smtClean="0"/>
              <a:t> ~DECEMBER 1</a:t>
            </a:r>
            <a:r>
              <a:rPr lang="en-US" baseline="30000" dirty="0" smtClean="0"/>
              <a:t>ST</a:t>
            </a:r>
            <a:r>
              <a:rPr lang="en-US" dirty="0" smtClean="0"/>
              <a:t> </a:t>
            </a:r>
            <a:endParaRPr lang="en-US" dirty="0"/>
          </a:p>
        </p:txBody>
      </p:sp>
    </p:spTree>
    <p:extLst>
      <p:ext uri="{BB962C8B-B14F-4D97-AF65-F5344CB8AC3E}">
        <p14:creationId xmlns:p14="http://schemas.microsoft.com/office/powerpoint/2010/main" val="27300641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8063"/>
            <a:ext cx="9144000" cy="519638"/>
          </a:xfrm>
        </p:spPr>
        <p:txBody>
          <a:bodyPr>
            <a:normAutofit fontScale="90000"/>
          </a:bodyPr>
          <a:lstStyle/>
          <a:p>
            <a:r>
              <a:rPr lang="en-US" dirty="0" smtClean="0"/>
              <a:t>November 29</a:t>
            </a:r>
            <a:r>
              <a:rPr lang="en-US" baseline="30000" dirty="0" smtClean="0"/>
              <a:t>th</a:t>
            </a:r>
            <a:r>
              <a:rPr lang="en-US" dirty="0" smtClean="0"/>
              <a:t>, 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619161" cy="5517347"/>
          </a:xfrm>
        </p:spPr>
        <p:txBody>
          <a:bodyPr>
            <a:normAutofit/>
          </a:bodyPr>
          <a:lstStyle/>
          <a:p>
            <a:r>
              <a:rPr lang="en-US" dirty="0" smtClean="0"/>
              <a:t>You will need: SSR book, pen/pencil, laptop, handouts from Monday and Tuesday</a:t>
            </a:r>
          </a:p>
          <a:p>
            <a:r>
              <a:rPr lang="en-US" dirty="0" smtClean="0"/>
              <a:t>You will read for 15 minutes</a:t>
            </a:r>
          </a:p>
          <a:p>
            <a:pPr lvl="1"/>
            <a:r>
              <a:rPr lang="en-US" dirty="0" smtClean="0"/>
              <a:t>On your reading log record pages are you enjoying your book? Why or why not?</a:t>
            </a:r>
          </a:p>
          <a:p>
            <a:r>
              <a:rPr lang="en-US" dirty="0" smtClean="0"/>
              <a:t>You will develop a persuasive essay utilizing one of the two outlines you prepared.</a:t>
            </a:r>
          </a:p>
          <a:p>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800600" y="1195248"/>
            <a:ext cx="4057900" cy="5517347"/>
          </a:xfrm>
        </p:spPr>
        <p:txBody>
          <a:bodyPr>
            <a:normAutofit fontScale="85000" lnSpcReduction="10000"/>
          </a:bodyPr>
          <a:lstStyle/>
          <a:p>
            <a:pPr marL="0" indent="0">
              <a:buNone/>
            </a:pPr>
            <a:r>
              <a:rPr lang="en-US" dirty="0" smtClean="0"/>
              <a:t>You will complete a persuasive essay.</a:t>
            </a:r>
          </a:p>
          <a:p>
            <a:pPr marL="0" indent="0">
              <a:buNone/>
            </a:pPr>
            <a:r>
              <a:rPr lang="en-US" dirty="0" smtClean="0"/>
              <a:t>You will make intentional stylistic choices to serve your purpose ~persuasion</a:t>
            </a:r>
          </a:p>
          <a:p>
            <a:pPr marL="0" indent="0">
              <a:buNone/>
            </a:pPr>
            <a:r>
              <a:rPr lang="en-US" dirty="0" smtClean="0"/>
              <a:t>You will focus on clarity, development, organization and style</a:t>
            </a:r>
          </a:p>
          <a:p>
            <a:pPr marL="0" indent="0">
              <a:buNone/>
            </a:pPr>
            <a:r>
              <a:rPr lang="en-US" dirty="0" smtClean="0"/>
              <a:t>Assessment – Essay</a:t>
            </a:r>
          </a:p>
          <a:p>
            <a:pPr marL="0" indent="0">
              <a:buNone/>
            </a:pP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 </a:t>
            </a:r>
            <a:r>
              <a:rPr lang="en-US" b="1" i="1" dirty="0">
                <a:solidFill>
                  <a:schemeClr val="accent2">
                    <a:lumMod val="75000"/>
                  </a:schemeClr>
                </a:solidFill>
              </a:rPr>
              <a:t>EOC TUTORING AFTER SCHOOL FROM 3:45-5:00 ~ E114 ~ BUSES RUN</a:t>
            </a:r>
          </a:p>
          <a:p>
            <a:endParaRPr lang="en-US" dirty="0" smtClean="0">
              <a:solidFill>
                <a:schemeClr val="accent2">
                  <a:lumMod val="75000"/>
                </a:schemeClr>
              </a:solidFill>
            </a:endParaRPr>
          </a:p>
          <a:p>
            <a:endParaRPr lang="en-US" b="1" i="1" dirty="0" smtClean="0">
              <a:solidFill>
                <a:schemeClr val="accent2">
                  <a:lumMod val="75000"/>
                </a:schemeClr>
              </a:solidFill>
            </a:endParaRPr>
          </a:p>
          <a:p>
            <a:r>
              <a:rPr lang="en-US" dirty="0">
                <a:solidFill>
                  <a:schemeClr val="accent2">
                    <a:lumMod val="75000"/>
                  </a:schemeClr>
                </a:solidFill>
              </a:rPr>
              <a:t>ART TEST OVER ALL  LATIN WORD PARTS AND TERMS </a:t>
            </a:r>
            <a:r>
              <a:rPr lang="en-US" dirty="0" smtClean="0">
                <a:solidFill>
                  <a:schemeClr val="accent2">
                    <a:lumMod val="75000"/>
                  </a:schemeClr>
                </a:solidFill>
              </a:rPr>
              <a:t>FRIDAY</a:t>
            </a:r>
            <a:endParaRPr lang="en-US" dirty="0">
              <a:solidFill>
                <a:schemeClr val="accent2">
                  <a:lumMod val="75000"/>
                </a:schemeClr>
              </a:solidFill>
            </a:endParaRPr>
          </a:p>
        </p:txBody>
      </p:sp>
    </p:spTree>
    <p:extLst>
      <p:ext uri="{BB962C8B-B14F-4D97-AF65-F5344CB8AC3E}">
        <p14:creationId xmlns:p14="http://schemas.microsoft.com/office/powerpoint/2010/main" val="27760164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35831" y="1342571"/>
            <a:ext cx="8183157" cy="4971143"/>
          </a:xfrm>
          <a:prstGeom prst="rect">
            <a:avLst/>
          </a:prstGeom>
        </p:spPr>
      </p:pic>
      <p:sp>
        <p:nvSpPr>
          <p:cNvPr id="11" name="TextBox 10"/>
          <p:cNvSpPr txBox="1"/>
          <p:nvPr/>
        </p:nvSpPr>
        <p:spPr>
          <a:xfrm>
            <a:off x="1306286" y="489857"/>
            <a:ext cx="5166624" cy="523220"/>
          </a:xfrm>
          <a:prstGeom prst="rect">
            <a:avLst/>
          </a:prstGeom>
          <a:noFill/>
        </p:spPr>
        <p:txBody>
          <a:bodyPr wrap="none" rtlCol="0">
            <a:spAutoFit/>
          </a:bodyPr>
          <a:lstStyle/>
          <a:p>
            <a:r>
              <a:rPr lang="en-US" sz="2800" dirty="0" smtClean="0"/>
              <a:t>What do you think of this picture?</a:t>
            </a:r>
            <a:endParaRPr lang="en-US" sz="2800" dirty="0"/>
          </a:p>
        </p:txBody>
      </p:sp>
    </p:spTree>
    <p:extLst>
      <p:ext uri="{BB962C8B-B14F-4D97-AF65-F5344CB8AC3E}">
        <p14:creationId xmlns:p14="http://schemas.microsoft.com/office/powerpoint/2010/main" val="89161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with your partner</a:t>
            </a:r>
            <a:endParaRPr lang="en-US" dirty="0"/>
          </a:p>
        </p:txBody>
      </p:sp>
      <p:sp>
        <p:nvSpPr>
          <p:cNvPr id="3" name="Content Placeholder 2"/>
          <p:cNvSpPr>
            <a:spLocks noGrp="1"/>
          </p:cNvSpPr>
          <p:nvPr>
            <p:ph idx="1"/>
          </p:nvPr>
        </p:nvSpPr>
        <p:spPr/>
        <p:txBody>
          <a:bodyPr/>
          <a:lstStyle/>
          <a:p>
            <a:r>
              <a:rPr lang="en-US" dirty="0" smtClean="0"/>
              <a:t>Share with the class.</a:t>
            </a:r>
          </a:p>
          <a:p>
            <a:endParaRPr lang="en-US" dirty="0"/>
          </a:p>
          <a:p>
            <a:r>
              <a:rPr lang="en-US" dirty="0" smtClean="0"/>
              <a:t>I noticed____________________.</a:t>
            </a:r>
            <a:endParaRPr lang="en-US" dirty="0"/>
          </a:p>
        </p:txBody>
      </p:sp>
    </p:spTree>
    <p:extLst>
      <p:ext uri="{BB962C8B-B14F-4D97-AF65-F5344CB8AC3E}">
        <p14:creationId xmlns:p14="http://schemas.microsoft.com/office/powerpoint/2010/main" val="425445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9177" y="72571"/>
            <a:ext cx="6117760" cy="6730484"/>
          </a:xfrm>
          <a:prstGeom prst="rect">
            <a:avLst/>
          </a:prstGeom>
        </p:spPr>
      </p:pic>
      <p:sp>
        <p:nvSpPr>
          <p:cNvPr id="3" name="TextBox 2"/>
          <p:cNvSpPr txBox="1"/>
          <p:nvPr/>
        </p:nvSpPr>
        <p:spPr>
          <a:xfrm>
            <a:off x="318605" y="72571"/>
            <a:ext cx="1578429" cy="6370974"/>
          </a:xfrm>
          <a:prstGeom prst="rect">
            <a:avLst/>
          </a:prstGeom>
          <a:noFill/>
        </p:spPr>
        <p:txBody>
          <a:bodyPr wrap="square" rtlCol="0">
            <a:spAutoFit/>
          </a:bodyPr>
          <a:lstStyle/>
          <a:p>
            <a:r>
              <a:rPr lang="en-US" sz="2400" dirty="0" smtClean="0"/>
              <a:t>Copy in your</a:t>
            </a:r>
          </a:p>
          <a:p>
            <a:r>
              <a:rPr lang="en-US" sz="2400" dirty="0" smtClean="0"/>
              <a:t>Spiral and create a sentence using each correctly.  You have 7 minutes!</a:t>
            </a:r>
          </a:p>
          <a:p>
            <a:endParaRPr lang="en-US" sz="2400" dirty="0"/>
          </a:p>
          <a:p>
            <a:r>
              <a:rPr lang="en-US" sz="2400" dirty="0" smtClean="0"/>
              <a:t>Now check your partners if you catch an error help them out.</a:t>
            </a:r>
            <a:endParaRPr lang="en-US" sz="2400" dirty="0"/>
          </a:p>
        </p:txBody>
      </p:sp>
    </p:spTree>
    <p:extLst>
      <p:ext uri="{BB962C8B-B14F-4D97-AF65-F5344CB8AC3E}">
        <p14:creationId xmlns:p14="http://schemas.microsoft.com/office/powerpoint/2010/main" val="425802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 sure to-</a:t>
            </a:r>
            <a:endParaRPr lang="en-US" dirty="0"/>
          </a:p>
        </p:txBody>
      </p:sp>
      <p:sp>
        <p:nvSpPr>
          <p:cNvPr id="8" name="Content Placeholder 7"/>
          <p:cNvSpPr>
            <a:spLocks noGrp="1"/>
          </p:cNvSpPr>
          <p:nvPr>
            <p:ph idx="1"/>
          </p:nvPr>
        </p:nvSpPr>
        <p:spPr/>
        <p:txBody>
          <a:bodyPr/>
          <a:lstStyle/>
          <a:p>
            <a:r>
              <a:rPr lang="en-US" dirty="0" smtClean="0"/>
              <a:t>State your position clearly.</a:t>
            </a:r>
          </a:p>
          <a:p>
            <a:r>
              <a:rPr lang="en-US" dirty="0" smtClean="0"/>
              <a:t>Use appropriate organization.</a:t>
            </a:r>
          </a:p>
          <a:p>
            <a:r>
              <a:rPr lang="en-US" dirty="0" smtClean="0"/>
              <a:t>Provide specific support for your argument.</a:t>
            </a:r>
          </a:p>
          <a:p>
            <a:r>
              <a:rPr lang="en-US" dirty="0" smtClean="0"/>
              <a:t>Choose your words carefully.</a:t>
            </a:r>
          </a:p>
          <a:p>
            <a:r>
              <a:rPr lang="en-US" dirty="0" smtClean="0"/>
              <a:t>Edit your writing for grammar, mechanics, and spelling.</a:t>
            </a:r>
          </a:p>
          <a:p>
            <a:pPr marL="0" indent="0">
              <a:buNone/>
            </a:pPr>
            <a:endParaRPr lang="en-US" dirty="0"/>
          </a:p>
        </p:txBody>
      </p:sp>
    </p:spTree>
    <p:extLst>
      <p:ext uri="{BB962C8B-B14F-4D97-AF65-F5344CB8AC3E}">
        <p14:creationId xmlns:p14="http://schemas.microsoft.com/office/powerpoint/2010/main" val="384307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686800" cy="519638"/>
          </a:xfrm>
        </p:spPr>
        <p:txBody>
          <a:bodyPr>
            <a:normAutofit fontScale="90000"/>
          </a:bodyPr>
          <a:lstStyle/>
          <a:p>
            <a:r>
              <a:rPr lang="en-US" dirty="0" smtClean="0"/>
              <a:t>November 30</a:t>
            </a:r>
            <a:r>
              <a:rPr lang="en-US" baseline="30000" dirty="0" smtClean="0"/>
              <a:t>th</a:t>
            </a:r>
            <a:r>
              <a:rPr lang="en-US" dirty="0" smtClean="0"/>
              <a:t>, THURSDAY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619161" cy="5517347"/>
          </a:xfrm>
        </p:spPr>
        <p:txBody>
          <a:bodyPr>
            <a:normAutofit/>
          </a:bodyPr>
          <a:lstStyle/>
          <a:p>
            <a:r>
              <a:rPr lang="en-US" dirty="0" smtClean="0"/>
              <a:t>You will need: SSR book, spiral, pen/pencil, laptop</a:t>
            </a:r>
          </a:p>
          <a:p>
            <a:r>
              <a:rPr lang="en-US" dirty="0" smtClean="0"/>
              <a:t>You will read for 15 minutes</a:t>
            </a:r>
          </a:p>
          <a:p>
            <a:pPr lvl="1"/>
            <a:r>
              <a:rPr lang="en-US" dirty="0" smtClean="0"/>
              <a:t>On your reading log record pages and use two descriptive sentences about a topic in your book using at least three prepositions. (check spiral for prepositions)</a:t>
            </a:r>
          </a:p>
          <a:p>
            <a:r>
              <a:rPr lang="en-US" dirty="0" smtClean="0"/>
              <a:t>Depending on your period, you will practice on </a:t>
            </a:r>
            <a:r>
              <a:rPr lang="en-US" dirty="0" err="1" smtClean="0"/>
              <a:t>quizzlet</a:t>
            </a:r>
            <a:r>
              <a:rPr lang="en-US" dirty="0" smtClean="0"/>
              <a:t> or you will practice for EOC. </a:t>
            </a:r>
            <a:endParaRPr lang="en-US" dirty="0"/>
          </a:p>
          <a:p>
            <a:endParaRPr lang="en-US" dirty="0" smtClean="0"/>
          </a:p>
          <a:p>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800600" y="1195248"/>
            <a:ext cx="4057900" cy="5517347"/>
          </a:xfrm>
        </p:spPr>
        <p:txBody>
          <a:bodyPr>
            <a:normAutofit fontScale="92500" lnSpcReduction="10000"/>
          </a:bodyPr>
          <a:lstStyle/>
          <a:p>
            <a:pPr marL="0" indent="0">
              <a:buNone/>
            </a:pPr>
            <a:r>
              <a:rPr lang="en-US" dirty="0" smtClean="0"/>
              <a:t>You will practice previously learned skills in multiple avenues of application.</a:t>
            </a:r>
          </a:p>
          <a:p>
            <a:pPr marL="0" indent="0">
              <a:buNone/>
            </a:pP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 </a:t>
            </a:r>
            <a:r>
              <a:rPr lang="en-US" b="1" i="1" dirty="0">
                <a:solidFill>
                  <a:schemeClr val="accent2">
                    <a:lumMod val="75000"/>
                  </a:schemeClr>
                </a:solidFill>
              </a:rPr>
              <a:t>EOC TUTORING AFTER SCHOOL FROM 3:45-5:00 ~ E114 ~ BUSES RUN</a:t>
            </a:r>
          </a:p>
          <a:p>
            <a:pPr marL="0" indent="0">
              <a:buNone/>
            </a:pPr>
            <a:endParaRPr lang="en-US" b="1" i="1" dirty="0" smtClean="0">
              <a:solidFill>
                <a:schemeClr val="accent2">
                  <a:lumMod val="75000"/>
                </a:schemeClr>
              </a:solidFill>
            </a:endParaRPr>
          </a:p>
          <a:p>
            <a:r>
              <a:rPr lang="en-US" sz="3000" dirty="0">
                <a:solidFill>
                  <a:schemeClr val="accent2">
                    <a:lumMod val="75000"/>
                  </a:schemeClr>
                </a:solidFill>
              </a:rPr>
              <a:t>ART TEST OVER ALL  LATIN WORD PARTS AND TERMS </a:t>
            </a:r>
            <a:r>
              <a:rPr lang="en-US" sz="3000" dirty="0" smtClean="0">
                <a:solidFill>
                  <a:srgbClr val="FF0000"/>
                </a:solidFill>
              </a:rPr>
              <a:t>TOMORROW</a:t>
            </a:r>
            <a:endParaRPr lang="en-US" sz="3000" dirty="0">
              <a:solidFill>
                <a:srgbClr val="FF0000"/>
              </a:solidFill>
            </a:endParaRPr>
          </a:p>
        </p:txBody>
      </p:sp>
    </p:spTree>
    <p:extLst>
      <p:ext uri="{BB962C8B-B14F-4D97-AF65-F5344CB8AC3E}">
        <p14:creationId xmlns:p14="http://schemas.microsoft.com/office/powerpoint/2010/main" val="12895036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7713" y="274638"/>
            <a:ext cx="8926287" cy="1143000"/>
          </a:xfrm>
        </p:spPr>
        <p:txBody>
          <a:bodyPr>
            <a:noAutofit/>
          </a:bodyPr>
          <a:lstStyle/>
          <a:p>
            <a:r>
              <a:rPr lang="en-US" sz="3600" dirty="0" smtClean="0"/>
              <a:t>Utilize the chart you copied yesterday and number a scratch piece of paper 1-10 write the correct answer for each</a:t>
            </a:r>
            <a:endParaRPr lang="en-US" sz="3600" dirty="0"/>
          </a:p>
        </p:txBody>
      </p:sp>
      <p:sp>
        <p:nvSpPr>
          <p:cNvPr id="8" name="Content Placeholder 7"/>
          <p:cNvSpPr>
            <a:spLocks noGrp="1"/>
          </p:cNvSpPr>
          <p:nvPr>
            <p:ph idx="1"/>
          </p:nvPr>
        </p:nvSpPr>
        <p:spPr>
          <a:xfrm>
            <a:off x="0" y="1868714"/>
            <a:ext cx="9144000" cy="4844143"/>
          </a:xfrm>
        </p:spPr>
        <p:txBody>
          <a:bodyPr>
            <a:normAutofit fontScale="85000" lnSpcReduction="20000"/>
          </a:bodyPr>
          <a:lstStyle/>
          <a:p>
            <a:pPr marL="514350" indent="-514350">
              <a:buFont typeface="+mj-lt"/>
              <a:buAutoNum type="arabicPeriod"/>
            </a:pPr>
            <a:r>
              <a:rPr lang="en-US" dirty="0" smtClean="0"/>
              <a:t>Please, put _________ backpacks at the front. (your, you’re)</a:t>
            </a:r>
          </a:p>
          <a:p>
            <a:pPr marL="514350" indent="-514350">
              <a:buFont typeface="+mj-lt"/>
              <a:buAutoNum type="arabicPeriod"/>
            </a:pPr>
            <a:r>
              <a:rPr lang="en-US" dirty="0" smtClean="0"/>
              <a:t>Ice-cream is better __________ yogurt. (then, than)</a:t>
            </a:r>
          </a:p>
          <a:p>
            <a:pPr marL="514350" indent="-514350">
              <a:buFont typeface="+mj-lt"/>
              <a:buAutoNum type="arabicPeriod"/>
            </a:pPr>
            <a:r>
              <a:rPr lang="en-US" dirty="0" smtClean="0"/>
              <a:t>I believe _____________ going to succeed. (your, you’re)</a:t>
            </a:r>
          </a:p>
          <a:p>
            <a:pPr marL="514350" indent="-514350">
              <a:buFont typeface="+mj-lt"/>
              <a:buAutoNum type="arabicPeriod"/>
            </a:pPr>
            <a:r>
              <a:rPr lang="en-US" dirty="0" smtClean="0"/>
              <a:t>She went __________ for her vacation. (there, they’re, their</a:t>
            </a:r>
          </a:p>
          <a:p>
            <a:pPr marL="514350" indent="-514350">
              <a:buFont typeface="+mj-lt"/>
              <a:buAutoNum type="arabicPeriod"/>
            </a:pPr>
            <a:r>
              <a:rPr lang="en-US" dirty="0" smtClean="0"/>
              <a:t>______________ did you grow up?(Were, where, we’re)</a:t>
            </a:r>
          </a:p>
          <a:p>
            <a:pPr marL="514350" indent="-514350">
              <a:buFont typeface="+mj-lt"/>
              <a:buAutoNum type="arabicPeriod"/>
            </a:pPr>
            <a:r>
              <a:rPr lang="en-US" dirty="0" smtClean="0"/>
              <a:t>________________ building a home for their family. (their, they’re, there)</a:t>
            </a:r>
          </a:p>
          <a:p>
            <a:pPr marL="514350" indent="-514350">
              <a:buFont typeface="+mj-lt"/>
              <a:buAutoNum type="arabicPeriod"/>
            </a:pPr>
            <a:r>
              <a:rPr lang="en-US" dirty="0" smtClean="0"/>
              <a:t>We ____________ ready for the test.(were, where, we’re)</a:t>
            </a:r>
          </a:p>
          <a:p>
            <a:pPr marL="514350" indent="-514350">
              <a:buFont typeface="+mj-lt"/>
              <a:buAutoNum type="arabicPeriod"/>
            </a:pPr>
            <a:r>
              <a:rPr lang="en-US" dirty="0" smtClean="0"/>
              <a:t>Joe ate ________ much pizza and felt sick. (two, too, to)</a:t>
            </a:r>
          </a:p>
          <a:p>
            <a:pPr marL="514350" indent="-514350">
              <a:buFont typeface="+mj-lt"/>
              <a:buAutoNum type="arabicPeriod"/>
            </a:pPr>
            <a:r>
              <a:rPr lang="en-US" dirty="0" smtClean="0"/>
              <a:t>We have ___________ eyes, and ears, and only one mouth. </a:t>
            </a:r>
          </a:p>
          <a:p>
            <a:pPr marL="514350" indent="-514350">
              <a:buFont typeface="+mj-lt"/>
              <a:buAutoNum type="arabicPeriod"/>
            </a:pPr>
            <a:r>
              <a:rPr lang="en-US" dirty="0" smtClean="0"/>
              <a:t>When _______________done we can read a book.</a:t>
            </a:r>
          </a:p>
          <a:p>
            <a:endParaRPr lang="en-US" dirty="0"/>
          </a:p>
        </p:txBody>
      </p:sp>
    </p:spTree>
    <p:extLst>
      <p:ext uri="{BB962C8B-B14F-4D97-AF65-F5344CB8AC3E}">
        <p14:creationId xmlns:p14="http://schemas.microsoft.com/office/powerpoint/2010/main" val="279859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686800" cy="519638"/>
          </a:xfrm>
        </p:spPr>
        <p:txBody>
          <a:bodyPr>
            <a:normAutofit fontScale="90000"/>
          </a:bodyPr>
          <a:lstStyle/>
          <a:p>
            <a:r>
              <a:rPr lang="en-US" dirty="0" smtClean="0"/>
              <a:t>December 1st, Friday   </a:t>
            </a:r>
            <a:r>
              <a:rPr lang="en-US" dirty="0" smtClean="0">
                <a:solidFill>
                  <a:srgbClr val="FF0000"/>
                </a:solidFill>
              </a:rPr>
              <a:t>ART TODAY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619161" cy="5517347"/>
          </a:xfrm>
        </p:spPr>
        <p:txBody>
          <a:bodyPr>
            <a:normAutofit/>
          </a:bodyPr>
          <a:lstStyle/>
          <a:p>
            <a:r>
              <a:rPr lang="en-US" dirty="0" smtClean="0"/>
              <a:t>You will need: pen/pencil, SSR book, spiral, handout</a:t>
            </a:r>
          </a:p>
          <a:p>
            <a:r>
              <a:rPr lang="en-US" dirty="0" smtClean="0"/>
              <a:t>Review 5 minutes (timed) to review terms and word parts</a:t>
            </a:r>
          </a:p>
          <a:p>
            <a:r>
              <a:rPr lang="en-US" dirty="0" smtClean="0"/>
              <a:t>Take ART test</a:t>
            </a:r>
          </a:p>
          <a:p>
            <a:r>
              <a:rPr lang="en-US" dirty="0" smtClean="0"/>
              <a:t>You will read while others finish testing.</a:t>
            </a:r>
          </a:p>
          <a:p>
            <a:pPr lvl="1"/>
            <a:r>
              <a:rPr lang="en-US" dirty="0" smtClean="0"/>
              <a:t>Log pages</a:t>
            </a:r>
          </a:p>
          <a:p>
            <a:r>
              <a:rPr lang="en-US" dirty="0" smtClean="0"/>
              <a:t>You will once again experience the art of dating books.</a:t>
            </a:r>
          </a:p>
          <a:p>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800600" y="1195248"/>
            <a:ext cx="4057900" cy="5517347"/>
          </a:xfrm>
        </p:spPr>
        <p:txBody>
          <a:bodyPr>
            <a:normAutofit fontScale="92500" lnSpcReduction="10000"/>
          </a:bodyPr>
          <a:lstStyle/>
          <a:p>
            <a:pPr marL="0" indent="0">
              <a:buNone/>
            </a:pPr>
            <a:r>
              <a:rPr lang="en-US" dirty="0" smtClean="0"/>
              <a:t>You will reveal you knowledge of Latin word parts and ELA terms</a:t>
            </a:r>
          </a:p>
          <a:p>
            <a:pPr marL="0" indent="0">
              <a:buNone/>
            </a:pPr>
            <a:r>
              <a:rPr lang="en-US" dirty="0" smtClean="0"/>
              <a:t>You will determine your preferred novel for the upcoming book clubs.</a:t>
            </a:r>
          </a:p>
          <a:p>
            <a:pPr marL="0" indent="0">
              <a:buNone/>
            </a:pPr>
            <a:r>
              <a:rPr lang="en-US" dirty="0" smtClean="0"/>
              <a:t>Assessment –  ART test</a:t>
            </a:r>
          </a:p>
          <a:p>
            <a:pPr marL="0" indent="0">
              <a:buNone/>
            </a:pP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 </a:t>
            </a:r>
            <a:r>
              <a:rPr lang="en-US" b="1" i="1" dirty="0" smtClean="0">
                <a:solidFill>
                  <a:schemeClr val="accent2">
                    <a:lumMod val="75000"/>
                  </a:schemeClr>
                </a:solidFill>
              </a:rPr>
              <a:t>EOC Exams next week</a:t>
            </a:r>
          </a:p>
          <a:p>
            <a:r>
              <a:rPr lang="en-US" b="1" i="1" dirty="0" smtClean="0">
                <a:solidFill>
                  <a:schemeClr val="accent2">
                    <a:lumMod val="75000"/>
                  </a:schemeClr>
                </a:solidFill>
              </a:rPr>
              <a:t>4</a:t>
            </a:r>
            <a:r>
              <a:rPr lang="en-US" b="1" i="1" baseline="30000" dirty="0" smtClean="0">
                <a:solidFill>
                  <a:schemeClr val="accent2">
                    <a:lumMod val="75000"/>
                  </a:schemeClr>
                </a:solidFill>
              </a:rPr>
              <a:t>th</a:t>
            </a:r>
            <a:r>
              <a:rPr lang="en-US" b="1" i="1" dirty="0" smtClean="0">
                <a:solidFill>
                  <a:schemeClr val="accent2">
                    <a:lumMod val="75000"/>
                  </a:schemeClr>
                </a:solidFill>
              </a:rPr>
              <a:t> – English I</a:t>
            </a:r>
          </a:p>
          <a:p>
            <a:r>
              <a:rPr lang="en-US" b="1" i="1" dirty="0" smtClean="0">
                <a:solidFill>
                  <a:schemeClr val="accent2">
                    <a:lumMod val="75000"/>
                  </a:schemeClr>
                </a:solidFill>
              </a:rPr>
              <a:t>5</a:t>
            </a:r>
            <a:r>
              <a:rPr lang="en-US" b="1" i="1" baseline="30000" dirty="0" smtClean="0">
                <a:solidFill>
                  <a:schemeClr val="accent2">
                    <a:lumMod val="75000"/>
                  </a:schemeClr>
                </a:solidFill>
              </a:rPr>
              <a:t>th</a:t>
            </a:r>
            <a:r>
              <a:rPr lang="en-US" b="1" i="1" dirty="0" smtClean="0">
                <a:solidFill>
                  <a:schemeClr val="accent2">
                    <a:lumMod val="75000"/>
                  </a:schemeClr>
                </a:solidFill>
              </a:rPr>
              <a:t> Biology</a:t>
            </a:r>
          </a:p>
          <a:p>
            <a:r>
              <a:rPr lang="en-US" b="1" i="1" dirty="0" smtClean="0">
                <a:solidFill>
                  <a:schemeClr val="accent2">
                    <a:lumMod val="75000"/>
                  </a:schemeClr>
                </a:solidFill>
              </a:rPr>
              <a:t>6</a:t>
            </a:r>
            <a:r>
              <a:rPr lang="en-US" b="1" i="1" baseline="30000" dirty="0" smtClean="0">
                <a:solidFill>
                  <a:schemeClr val="accent2">
                    <a:lumMod val="75000"/>
                  </a:schemeClr>
                </a:solidFill>
              </a:rPr>
              <a:t>th</a:t>
            </a:r>
            <a:r>
              <a:rPr lang="en-US" b="1" i="1" dirty="0" smtClean="0">
                <a:solidFill>
                  <a:schemeClr val="accent2">
                    <a:lumMod val="75000"/>
                  </a:schemeClr>
                </a:solidFill>
              </a:rPr>
              <a:t> English II</a:t>
            </a:r>
          </a:p>
          <a:p>
            <a:r>
              <a:rPr lang="en-US" b="1" i="1" dirty="0" smtClean="0">
                <a:solidFill>
                  <a:schemeClr val="accent2">
                    <a:lumMod val="75000"/>
                  </a:schemeClr>
                </a:solidFill>
              </a:rPr>
              <a:t>7</a:t>
            </a:r>
            <a:r>
              <a:rPr lang="en-US" b="1" i="1" baseline="30000" dirty="0" smtClean="0">
                <a:solidFill>
                  <a:schemeClr val="accent2">
                    <a:lumMod val="75000"/>
                  </a:schemeClr>
                </a:solidFill>
              </a:rPr>
              <a:t>th</a:t>
            </a:r>
            <a:r>
              <a:rPr lang="en-US" b="1" i="1" dirty="0" smtClean="0">
                <a:solidFill>
                  <a:schemeClr val="accent2">
                    <a:lumMod val="75000"/>
                  </a:schemeClr>
                </a:solidFill>
              </a:rPr>
              <a:t> US History/</a:t>
            </a:r>
            <a:r>
              <a:rPr lang="en-US" b="1" i="1" dirty="0" err="1" smtClean="0">
                <a:solidFill>
                  <a:schemeClr val="accent2">
                    <a:lumMod val="75000"/>
                  </a:schemeClr>
                </a:solidFill>
              </a:rPr>
              <a:t>Alg</a:t>
            </a:r>
            <a:r>
              <a:rPr lang="en-US" b="1" i="1" dirty="0" smtClean="0">
                <a:solidFill>
                  <a:schemeClr val="accent2">
                    <a:lumMod val="75000"/>
                  </a:schemeClr>
                </a:solidFill>
              </a:rPr>
              <a:t> I</a:t>
            </a:r>
            <a:endParaRPr lang="en-US" dirty="0" smtClean="0">
              <a:solidFill>
                <a:schemeClr val="accent2">
                  <a:lumMod val="75000"/>
                </a:schemeClr>
              </a:solidFill>
            </a:endParaRPr>
          </a:p>
          <a:p>
            <a:endParaRPr lang="en-US" b="1" i="1" dirty="0" smtClean="0">
              <a:solidFill>
                <a:schemeClr val="accent2">
                  <a:lumMod val="75000"/>
                </a:schemeClr>
              </a:solidFill>
            </a:endParaRPr>
          </a:p>
          <a:p>
            <a:pPr marL="0" indent="0">
              <a:buNone/>
            </a:pPr>
            <a:endParaRPr lang="en-US" dirty="0">
              <a:solidFill>
                <a:schemeClr val="accent2">
                  <a:lumMod val="75000"/>
                </a:schemeClr>
              </a:solidFill>
            </a:endParaRPr>
          </a:p>
        </p:txBody>
      </p:sp>
    </p:spTree>
    <p:extLst>
      <p:ext uri="{BB962C8B-B14F-4D97-AF65-F5344CB8AC3E}">
        <p14:creationId xmlns:p14="http://schemas.microsoft.com/office/powerpoint/2010/main" val="20312908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WEEK TWELVE</a:t>
            </a:r>
            <a:endParaRPr lang="en-US" dirty="0"/>
          </a:p>
        </p:txBody>
      </p:sp>
      <p:sp>
        <p:nvSpPr>
          <p:cNvPr id="8" name="Subtitle 7"/>
          <p:cNvSpPr>
            <a:spLocks noGrp="1"/>
          </p:cNvSpPr>
          <p:nvPr>
            <p:ph type="subTitle" idx="1"/>
          </p:nvPr>
        </p:nvSpPr>
        <p:spPr/>
        <p:txBody>
          <a:bodyPr/>
          <a:lstStyle/>
          <a:p>
            <a:r>
              <a:rPr lang="en-US" dirty="0" smtClean="0"/>
              <a:t>November 13</a:t>
            </a:r>
            <a:r>
              <a:rPr lang="en-US" baseline="30000" dirty="0" smtClean="0"/>
              <a:t>th</a:t>
            </a:r>
            <a:r>
              <a:rPr lang="en-US" dirty="0" smtClean="0"/>
              <a:t> ~November 17</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334783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686800" cy="519638"/>
          </a:xfrm>
        </p:spPr>
        <p:txBody>
          <a:bodyPr>
            <a:normAutofit fontScale="90000"/>
          </a:bodyPr>
          <a:lstStyle/>
          <a:p>
            <a:r>
              <a:rPr lang="en-US" dirty="0" smtClean="0"/>
              <a:t>November 13</a:t>
            </a:r>
            <a:r>
              <a:rPr lang="en-US" baseline="30000" dirty="0" smtClean="0"/>
              <a:t>th</a:t>
            </a:r>
            <a:r>
              <a:rPr lang="en-US" dirty="0" smtClean="0"/>
              <a:t>, Monday     </a:t>
            </a:r>
            <a:r>
              <a:rPr lang="en-US" dirty="0" smtClean="0">
                <a:solidFill>
                  <a:srgbClr val="FF0000"/>
                </a:solidFill>
              </a:rPr>
              <a:t>ART TUESDAY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619161" cy="5517347"/>
          </a:xfrm>
        </p:spPr>
        <p:txBody>
          <a:bodyPr>
            <a:normAutofit fontScale="85000" lnSpcReduction="10000"/>
          </a:bodyPr>
          <a:lstStyle/>
          <a:p>
            <a:r>
              <a:rPr lang="en-US" dirty="0" smtClean="0">
                <a:solidFill>
                  <a:srgbClr val="FF6600"/>
                </a:solidFill>
              </a:rPr>
              <a:t>Turn in homework from Friday</a:t>
            </a:r>
          </a:p>
          <a:p>
            <a:r>
              <a:rPr lang="en-US" dirty="0" smtClean="0"/>
              <a:t>You will need: SSR book, pen/pencil, spiral, comp book, highlighter, handout of lyrics. </a:t>
            </a:r>
          </a:p>
          <a:p>
            <a:r>
              <a:rPr lang="en-US" dirty="0" smtClean="0"/>
              <a:t>You will read for 15 minutes</a:t>
            </a:r>
          </a:p>
          <a:p>
            <a:pPr lvl="1"/>
            <a:r>
              <a:rPr lang="en-US" dirty="0" smtClean="0"/>
              <a:t>On your reading log record pages and record an example of figurative language.</a:t>
            </a:r>
          </a:p>
          <a:p>
            <a:r>
              <a:rPr lang="en-US" dirty="0" smtClean="0"/>
              <a:t>You will listen to a song and discuss meaning and background of the lyrics. (7 Minute quick write)</a:t>
            </a:r>
          </a:p>
          <a:p>
            <a:r>
              <a:rPr lang="en-US" dirty="0" smtClean="0"/>
              <a:t>Highlight 5 of the listed events that interest you, and write them on the handout.</a:t>
            </a:r>
          </a:p>
          <a:p>
            <a:r>
              <a:rPr lang="en-US" dirty="0" smtClean="0"/>
              <a:t>Using the handout (CLASS SET) Read the synopsis of your top five</a:t>
            </a:r>
          </a:p>
          <a:p>
            <a:r>
              <a:rPr lang="en-US" dirty="0" smtClean="0"/>
              <a:t>Circle your top 3 on your lyrics.</a:t>
            </a:r>
          </a:p>
          <a:p>
            <a:r>
              <a:rPr lang="en-US" dirty="0" smtClean="0"/>
              <a:t>You will select one and sign up to research it on the sign up sheet.</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800600" y="1195248"/>
            <a:ext cx="4057900" cy="5517347"/>
          </a:xfrm>
        </p:spPr>
        <p:txBody>
          <a:bodyPr>
            <a:normAutofit fontScale="85000" lnSpcReduction="20000"/>
          </a:bodyPr>
          <a:lstStyle/>
          <a:p>
            <a:pPr marL="0" indent="0">
              <a:buNone/>
            </a:pPr>
            <a:r>
              <a:rPr lang="en-US" dirty="0" smtClean="0"/>
              <a:t>You will understand figurative meaning of lyrics.</a:t>
            </a:r>
          </a:p>
          <a:p>
            <a:pPr marL="0" indent="0">
              <a:buNone/>
            </a:pPr>
            <a:r>
              <a:rPr lang="en-US" dirty="0" smtClean="0"/>
              <a:t>You will recognize elements of allusion as you note and investigate events in American history noted in the timeline of the lyrics.</a:t>
            </a:r>
          </a:p>
          <a:p>
            <a:r>
              <a:rPr lang="en-US" dirty="0" smtClean="0"/>
              <a:t>Assessment – Sign up for your desired topic.</a:t>
            </a: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a:t>
            </a:r>
          </a:p>
          <a:p>
            <a:r>
              <a:rPr lang="en-US" dirty="0" smtClean="0">
                <a:solidFill>
                  <a:schemeClr val="accent2">
                    <a:lumMod val="75000"/>
                  </a:schemeClr>
                </a:solidFill>
              </a:rPr>
              <a:t>Tuesday, we will have Suicide Prevention Presentation.  Remember to bring Opt Out form if you are choosing not to participate.</a:t>
            </a:r>
          </a:p>
          <a:p>
            <a:endParaRPr lang="en-US" b="1" i="1" dirty="0" smtClean="0">
              <a:solidFill>
                <a:schemeClr val="accent2">
                  <a:lumMod val="75000"/>
                </a:schemeClr>
              </a:solidFill>
            </a:endParaRPr>
          </a:p>
          <a:p>
            <a:r>
              <a:rPr lang="en-US" dirty="0">
                <a:solidFill>
                  <a:schemeClr val="accent2">
                    <a:lumMod val="75000"/>
                  </a:schemeClr>
                </a:solidFill>
              </a:rPr>
              <a:t>ART TEST OVER ALL  LATIN WORD PARTS AND TERMS </a:t>
            </a:r>
            <a:r>
              <a:rPr lang="en-US" dirty="0" smtClean="0">
                <a:solidFill>
                  <a:schemeClr val="accent2">
                    <a:lumMod val="75000"/>
                  </a:schemeClr>
                </a:solidFill>
              </a:rPr>
              <a:t>TUESDAY       TOMORROW</a:t>
            </a:r>
            <a:endParaRPr lang="en-US" dirty="0">
              <a:solidFill>
                <a:schemeClr val="accent2">
                  <a:lumMod val="75000"/>
                </a:schemeClr>
              </a:solidFill>
            </a:endParaRPr>
          </a:p>
        </p:txBody>
      </p:sp>
    </p:spTree>
    <p:extLst>
      <p:ext uri="{BB962C8B-B14F-4D97-AF65-F5344CB8AC3E}">
        <p14:creationId xmlns:p14="http://schemas.microsoft.com/office/powerpoint/2010/main" val="31826513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686800" cy="519638"/>
          </a:xfrm>
        </p:spPr>
        <p:txBody>
          <a:bodyPr>
            <a:normAutofit fontScale="90000"/>
          </a:bodyPr>
          <a:lstStyle/>
          <a:p>
            <a:r>
              <a:rPr lang="en-US" dirty="0" smtClean="0"/>
              <a:t>November 27</a:t>
            </a:r>
            <a:r>
              <a:rPr lang="en-US" baseline="30000" dirty="0" smtClean="0"/>
              <a:t>th</a:t>
            </a:r>
            <a:r>
              <a:rPr lang="en-US" dirty="0" smtClean="0"/>
              <a:t>, Monday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619161" cy="5517347"/>
          </a:xfrm>
        </p:spPr>
        <p:txBody>
          <a:bodyPr>
            <a:normAutofit/>
          </a:bodyPr>
          <a:lstStyle/>
          <a:p>
            <a:r>
              <a:rPr lang="en-US" b="1" dirty="0" smtClean="0">
                <a:solidFill>
                  <a:srgbClr val="008000"/>
                </a:solidFill>
              </a:rPr>
              <a:t>WELCOME BACK </a:t>
            </a:r>
            <a:r>
              <a:rPr lang="en-US" b="1" dirty="0" smtClean="0">
                <a:solidFill>
                  <a:srgbClr val="008000"/>
                </a:solidFill>
                <a:sym typeface="Wingdings"/>
              </a:rPr>
              <a:t></a:t>
            </a:r>
          </a:p>
          <a:p>
            <a:r>
              <a:rPr lang="en-US" dirty="0" smtClean="0"/>
              <a:t>You will need: SSR book, highlighters, spiral, pen/pencil, handouts</a:t>
            </a:r>
          </a:p>
          <a:p>
            <a:r>
              <a:rPr lang="en-US" dirty="0" smtClean="0"/>
              <a:t>You will read for 15 minutes</a:t>
            </a:r>
          </a:p>
          <a:p>
            <a:pPr lvl="1"/>
            <a:r>
              <a:rPr lang="en-US" dirty="0" smtClean="0"/>
              <a:t>On your reading log record pages and record a comparison with you and your topic or character.</a:t>
            </a:r>
          </a:p>
          <a:p>
            <a:r>
              <a:rPr lang="en-US" dirty="0" smtClean="0"/>
              <a:t>You will dive into the wonderful world of arguing. (Although some of you think you’re already experts ;) )</a:t>
            </a:r>
          </a:p>
          <a:p>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800600" y="1195248"/>
            <a:ext cx="4057900" cy="5517347"/>
          </a:xfrm>
        </p:spPr>
        <p:txBody>
          <a:bodyPr>
            <a:normAutofit fontScale="85000" lnSpcReduction="20000"/>
          </a:bodyPr>
          <a:lstStyle/>
          <a:p>
            <a:r>
              <a:rPr lang="en-US" dirty="0" smtClean="0"/>
              <a:t>You will learn how to craft an argument </a:t>
            </a:r>
          </a:p>
          <a:p>
            <a:r>
              <a:rPr lang="en-US" dirty="0" smtClean="0"/>
              <a:t>You will recognize the proper approach based on audience, purpose, and message</a:t>
            </a:r>
          </a:p>
          <a:p>
            <a:r>
              <a:rPr lang="en-US" dirty="0" smtClean="0"/>
              <a:t>You will learn to defend your stance in the face of a counterargument </a:t>
            </a:r>
          </a:p>
          <a:p>
            <a:pPr marL="0" indent="0">
              <a:buNone/>
            </a:pPr>
            <a:endParaRPr lang="en-US" dirty="0"/>
          </a:p>
          <a:p>
            <a:pPr marL="0" indent="0">
              <a:buNone/>
            </a:pPr>
            <a:r>
              <a:rPr lang="en-US" dirty="0" smtClean="0"/>
              <a:t>Assessment – completed outline for argument</a:t>
            </a:r>
          </a:p>
          <a:p>
            <a:pPr marL="0" indent="0">
              <a:buNone/>
            </a:pP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 </a:t>
            </a:r>
            <a:r>
              <a:rPr lang="en-US" b="1" i="1" dirty="0">
                <a:solidFill>
                  <a:schemeClr val="accent2">
                    <a:lumMod val="75000"/>
                  </a:schemeClr>
                </a:solidFill>
              </a:rPr>
              <a:t>EOC TUTORING AFTER SCHOOL FROM 3:45-5:00 ~ E114 ~ BUSES </a:t>
            </a:r>
            <a:r>
              <a:rPr lang="en-US" b="1" i="1" dirty="0" smtClean="0">
                <a:solidFill>
                  <a:schemeClr val="accent2">
                    <a:lumMod val="75000"/>
                  </a:schemeClr>
                </a:solidFill>
              </a:rPr>
              <a:t>RUN</a:t>
            </a:r>
            <a:endParaRPr lang="en-US" dirty="0" smtClean="0">
              <a:solidFill>
                <a:schemeClr val="accent2">
                  <a:lumMod val="75000"/>
                </a:schemeClr>
              </a:solidFill>
            </a:endParaRPr>
          </a:p>
          <a:p>
            <a:endParaRPr lang="en-US" b="1" i="1" dirty="0" smtClean="0">
              <a:solidFill>
                <a:schemeClr val="accent2">
                  <a:lumMod val="75000"/>
                </a:schemeClr>
              </a:solidFill>
            </a:endParaRPr>
          </a:p>
          <a:p>
            <a:r>
              <a:rPr lang="en-US" dirty="0">
                <a:solidFill>
                  <a:schemeClr val="accent2">
                    <a:lumMod val="75000"/>
                  </a:schemeClr>
                </a:solidFill>
              </a:rPr>
              <a:t>ART TEST OVER ALL  LATIN WORD PARTS AND TERMS </a:t>
            </a:r>
            <a:r>
              <a:rPr lang="en-US" dirty="0" smtClean="0">
                <a:solidFill>
                  <a:schemeClr val="accent2">
                    <a:lumMod val="75000"/>
                  </a:schemeClr>
                </a:solidFill>
              </a:rPr>
              <a:t>FRIDAY</a:t>
            </a:r>
            <a:endParaRPr lang="en-US" dirty="0">
              <a:solidFill>
                <a:schemeClr val="accent2">
                  <a:lumMod val="75000"/>
                </a:schemeClr>
              </a:solidFill>
            </a:endParaRPr>
          </a:p>
        </p:txBody>
      </p:sp>
    </p:spTree>
    <p:extLst>
      <p:ext uri="{BB962C8B-B14F-4D97-AF65-F5344CB8AC3E}">
        <p14:creationId xmlns:p14="http://schemas.microsoft.com/office/powerpoint/2010/main" val="27467477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Quick Write</a:t>
            </a:r>
            <a:endParaRPr lang="en-US" dirty="0"/>
          </a:p>
        </p:txBody>
      </p:sp>
      <p:sp>
        <p:nvSpPr>
          <p:cNvPr id="8" name="Content Placeholder 7"/>
          <p:cNvSpPr>
            <a:spLocks noGrp="1"/>
          </p:cNvSpPr>
          <p:nvPr>
            <p:ph idx="1"/>
          </p:nvPr>
        </p:nvSpPr>
        <p:spPr/>
        <p:txBody>
          <a:bodyPr/>
          <a:lstStyle/>
          <a:p>
            <a:r>
              <a:rPr lang="en-US" dirty="0" smtClean="0"/>
              <a:t>Write what you think the message of the song is?</a:t>
            </a:r>
          </a:p>
          <a:p>
            <a:r>
              <a:rPr lang="en-US" dirty="0" smtClean="0"/>
              <a:t>What do you think the chorus of “We didn’t start the fire” is referring to?</a:t>
            </a:r>
          </a:p>
          <a:p>
            <a:r>
              <a:rPr lang="en-US" dirty="0" smtClean="0"/>
              <a:t>What rhetorical device is that?</a:t>
            </a:r>
          </a:p>
          <a:p>
            <a:r>
              <a:rPr lang="en-US" dirty="0" smtClean="0"/>
              <a:t>How did the song make you feel?</a:t>
            </a:r>
            <a:endParaRPr lang="en-US" dirty="0"/>
          </a:p>
        </p:txBody>
      </p:sp>
    </p:spTree>
    <p:extLst>
      <p:ext uri="{BB962C8B-B14F-4D97-AF65-F5344CB8AC3E}">
        <p14:creationId xmlns:p14="http://schemas.microsoft.com/office/powerpoint/2010/main" val="1125876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229600" cy="519638"/>
          </a:xfrm>
        </p:spPr>
        <p:txBody>
          <a:bodyPr>
            <a:normAutofit fontScale="90000"/>
          </a:bodyPr>
          <a:lstStyle/>
          <a:p>
            <a:r>
              <a:rPr lang="en-US" dirty="0" smtClean="0"/>
              <a:t>November 14</a:t>
            </a:r>
            <a:r>
              <a:rPr lang="en-US" baseline="30000" dirty="0" smtClean="0"/>
              <a:t>th</a:t>
            </a:r>
            <a:r>
              <a:rPr lang="en-US" dirty="0" smtClean="0"/>
              <a:t>, TUESDAY </a:t>
            </a:r>
            <a:r>
              <a:rPr lang="en-US" dirty="0" smtClean="0">
                <a:solidFill>
                  <a:srgbClr val="FF0000"/>
                </a:solidFill>
              </a:rPr>
              <a:t>ART TODAY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fontScale="85000" lnSpcReduction="20000"/>
          </a:bodyPr>
          <a:lstStyle/>
          <a:p>
            <a:r>
              <a:rPr lang="en-US" dirty="0" smtClean="0"/>
              <a:t>You will need: SSR book, pen/pencil, your topic from Monday, handout</a:t>
            </a:r>
          </a:p>
          <a:p>
            <a:r>
              <a:rPr lang="en-US" dirty="0" smtClean="0"/>
              <a:t>You will read </a:t>
            </a:r>
            <a:r>
              <a:rPr lang="en-US" smtClean="0"/>
              <a:t>15 minutes</a:t>
            </a:r>
            <a:endParaRPr lang="en-US" dirty="0" smtClean="0"/>
          </a:p>
          <a:p>
            <a:pPr lvl="1"/>
            <a:r>
              <a:rPr lang="en-US" dirty="0" smtClean="0"/>
              <a:t>On your reading log record pages and give an example of “TOADS” from the pages tied to your main character.</a:t>
            </a:r>
          </a:p>
          <a:p>
            <a:r>
              <a:rPr lang="en-US" dirty="0" smtClean="0"/>
              <a:t>You will learn to make MLA citations and properly cite evidence.. </a:t>
            </a:r>
          </a:p>
          <a:p>
            <a:r>
              <a:rPr lang="en-US" dirty="0" smtClean="0"/>
              <a:t>You will create an outline with questions you desire to answer in your research.</a:t>
            </a:r>
          </a:p>
          <a:p>
            <a:r>
              <a:rPr lang="en-US" dirty="0" smtClean="0"/>
              <a:t>If possible begin your research</a:t>
            </a:r>
          </a:p>
          <a:p>
            <a:r>
              <a:rPr lang="en-US" dirty="0" smtClean="0"/>
              <a:t>You must make sure that your sources are credible.</a:t>
            </a:r>
          </a:p>
          <a:p>
            <a:r>
              <a:rPr lang="en-US" dirty="0" smtClean="0"/>
              <a:t>You will need to document your sources on a “Work Cited” page.</a:t>
            </a:r>
          </a:p>
          <a:p>
            <a:r>
              <a:rPr lang="en-US" dirty="0" smtClean="0"/>
              <a:t>Before beginning your research, write down questions that you have about your topic.  Those will be best to research first.</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dirty="0" smtClean="0"/>
              <a:t>You will synthesize various texts to form and support a topic.</a:t>
            </a:r>
          </a:p>
          <a:p>
            <a:r>
              <a:rPr lang="en-US" dirty="0" smtClean="0"/>
              <a:t>Assessment –  You will turn in outline of questions</a:t>
            </a: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 Vacation is coming in 4 school days.  You can make it!  Don’t waste time</a:t>
            </a:r>
            <a:r>
              <a:rPr lang="is-IS" dirty="0" smtClean="0">
                <a:solidFill>
                  <a:schemeClr val="accent2">
                    <a:lumMod val="75000"/>
                  </a:schemeClr>
                </a:solidFill>
              </a:rPr>
              <a:t>….you want the break for fun not homework.</a:t>
            </a:r>
            <a:endParaRPr lang="en-US" dirty="0" smtClean="0">
              <a:solidFill>
                <a:schemeClr val="accent2">
                  <a:lumMod val="75000"/>
                </a:schemeClr>
              </a:solidFill>
            </a:endParaRPr>
          </a:p>
          <a:p>
            <a:r>
              <a:rPr lang="en-US" dirty="0" smtClean="0">
                <a:solidFill>
                  <a:schemeClr val="accent2">
                    <a:lumMod val="75000"/>
                  </a:schemeClr>
                </a:solidFill>
              </a:rPr>
              <a:t>RESEARCH PAPER DUE FRIDAY</a:t>
            </a:r>
          </a:p>
          <a:p>
            <a:endParaRPr lang="en-US" b="1" i="1" dirty="0" smtClean="0">
              <a:solidFill>
                <a:schemeClr val="accent2">
                  <a:lumMod val="75000"/>
                </a:schemeClr>
              </a:solidFill>
            </a:endParaRPr>
          </a:p>
        </p:txBody>
      </p:sp>
    </p:spTree>
    <p:extLst>
      <p:ext uri="{BB962C8B-B14F-4D97-AF65-F5344CB8AC3E}">
        <p14:creationId xmlns:p14="http://schemas.microsoft.com/office/powerpoint/2010/main" val="37714411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 y="128063"/>
            <a:ext cx="9055100" cy="519638"/>
          </a:xfrm>
        </p:spPr>
        <p:txBody>
          <a:bodyPr>
            <a:normAutofit fontScale="90000"/>
          </a:bodyPr>
          <a:lstStyle/>
          <a:p>
            <a:r>
              <a:rPr lang="en-US" dirty="0" smtClean="0"/>
              <a:t>November 15</a:t>
            </a:r>
            <a:r>
              <a:rPr lang="en-US" baseline="30000" dirty="0" smtClean="0"/>
              <a:t>th</a:t>
            </a:r>
            <a:r>
              <a:rPr lang="en-US" dirty="0" smtClean="0"/>
              <a:t>, WEDNESDAY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fontScale="92500" lnSpcReduction="20000"/>
          </a:bodyPr>
          <a:lstStyle/>
          <a:p>
            <a:r>
              <a:rPr lang="en-US" dirty="0" smtClean="0"/>
              <a:t>You will need:  SSR book, handouts, pen/pencil, highlighter</a:t>
            </a:r>
          </a:p>
          <a:p>
            <a:r>
              <a:rPr lang="en-US" dirty="0" smtClean="0"/>
              <a:t>You will read for 15 minutes</a:t>
            </a:r>
          </a:p>
          <a:p>
            <a:pPr lvl="1"/>
            <a:r>
              <a:rPr lang="en-US" dirty="0" smtClean="0"/>
              <a:t>On your reading log record pages and identify a text structure: description, chronological, problem/solution; cause/effect or sequential; contrast/comparison</a:t>
            </a:r>
            <a:endParaRPr lang="en-US" dirty="0"/>
          </a:p>
          <a:p>
            <a:r>
              <a:rPr lang="en-US" dirty="0" smtClean="0"/>
              <a:t>You will read the articles and identify the main idea by recognizing the Who, What, Where, When, Why, and </a:t>
            </a:r>
            <a:r>
              <a:rPr lang="en-US" smtClean="0"/>
              <a:t>How.</a:t>
            </a:r>
          </a:p>
          <a:p>
            <a:r>
              <a:rPr lang="en-US" smtClean="0"/>
              <a:t>Highlight </a:t>
            </a:r>
            <a:r>
              <a:rPr lang="en-US" dirty="0" smtClean="0"/>
              <a:t>these things as you read the article then fill in the graphic organizer.</a:t>
            </a:r>
          </a:p>
          <a:p>
            <a:r>
              <a:rPr lang="en-US" dirty="0" smtClean="0"/>
              <a:t>Combine those answers into one or two sentences to form the main idea in the center block of the handout.</a:t>
            </a:r>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346575" cy="5517347"/>
          </a:xfrm>
        </p:spPr>
        <p:txBody>
          <a:bodyPr>
            <a:normAutofit lnSpcReduction="10000"/>
          </a:bodyPr>
          <a:lstStyle/>
          <a:p>
            <a:r>
              <a:rPr lang="en-US" dirty="0" smtClean="0"/>
              <a:t>You will understand and annotate two articles discovering and recording facts to determine the main idea.</a:t>
            </a:r>
          </a:p>
          <a:p>
            <a:r>
              <a:rPr lang="en-US" dirty="0" smtClean="0"/>
              <a:t>Assessment – You will turn in two articles and main idea sheet.</a:t>
            </a: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a:t>
            </a:r>
            <a:r>
              <a:rPr lang="en-US" dirty="0">
                <a:solidFill>
                  <a:schemeClr val="accent2">
                    <a:lumMod val="75000"/>
                  </a:schemeClr>
                </a:solidFill>
              </a:rPr>
              <a:t>: Vacation is coming in </a:t>
            </a:r>
            <a:r>
              <a:rPr lang="en-US" dirty="0" smtClean="0">
                <a:solidFill>
                  <a:schemeClr val="accent2">
                    <a:lumMod val="75000"/>
                  </a:schemeClr>
                </a:solidFill>
              </a:rPr>
              <a:t>3 school </a:t>
            </a:r>
            <a:r>
              <a:rPr lang="en-US" dirty="0">
                <a:solidFill>
                  <a:schemeClr val="accent2">
                    <a:lumMod val="75000"/>
                  </a:schemeClr>
                </a:solidFill>
              </a:rPr>
              <a:t>days.  You can make it!  Work hard now, play more later.</a:t>
            </a:r>
          </a:p>
          <a:p>
            <a:r>
              <a:rPr lang="en-US" dirty="0">
                <a:solidFill>
                  <a:schemeClr val="accent2">
                    <a:lumMod val="75000"/>
                  </a:schemeClr>
                </a:solidFill>
              </a:rPr>
              <a:t>RESEARCH PAPER DUE </a:t>
            </a:r>
            <a:r>
              <a:rPr lang="en-US" dirty="0" smtClean="0">
                <a:solidFill>
                  <a:schemeClr val="accent2">
                    <a:lumMod val="75000"/>
                  </a:schemeClr>
                </a:solidFill>
              </a:rPr>
              <a:t>FRIDAY</a:t>
            </a:r>
          </a:p>
        </p:txBody>
      </p:sp>
    </p:spTree>
    <p:extLst>
      <p:ext uri="{BB962C8B-B14F-4D97-AF65-F5344CB8AC3E}">
        <p14:creationId xmlns:p14="http://schemas.microsoft.com/office/powerpoint/2010/main" val="3913252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229600" cy="519638"/>
          </a:xfrm>
        </p:spPr>
        <p:txBody>
          <a:bodyPr>
            <a:normAutofit fontScale="90000"/>
          </a:bodyPr>
          <a:lstStyle/>
          <a:p>
            <a:r>
              <a:rPr lang="en-US" dirty="0" smtClean="0"/>
              <a:t>November 16</a:t>
            </a:r>
            <a:r>
              <a:rPr lang="en-US" baseline="30000" dirty="0" smtClean="0"/>
              <a:t>th</a:t>
            </a:r>
            <a:r>
              <a:rPr lang="en-US" dirty="0" smtClean="0"/>
              <a:t>, Thursday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handouts for research, pen/pencil, spiral, paper, laptop</a:t>
            </a:r>
          </a:p>
          <a:p>
            <a:r>
              <a:rPr lang="en-US" dirty="0" smtClean="0"/>
              <a:t>You will research your topic attempting to answer questions you created Tuesday.</a:t>
            </a:r>
          </a:p>
          <a:p>
            <a:r>
              <a:rPr lang="en-US" dirty="0" smtClean="0"/>
              <a:t>You </a:t>
            </a:r>
            <a:r>
              <a:rPr lang="en-US" dirty="0"/>
              <a:t>must make sure that your sources are credible.</a:t>
            </a:r>
          </a:p>
          <a:p>
            <a:r>
              <a:rPr lang="en-US" dirty="0"/>
              <a:t>You will need to document your sources on a “Work Cited” page.</a:t>
            </a:r>
          </a:p>
          <a:p>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85000" lnSpcReduction="10000"/>
          </a:bodyPr>
          <a:lstStyle/>
          <a:p>
            <a:r>
              <a:rPr lang="en-US" dirty="0" smtClean="0"/>
              <a:t>You will actively investigate your topic and develop and record answers to your relevant questions to formally write your paper.</a:t>
            </a:r>
          </a:p>
          <a:p>
            <a:r>
              <a:rPr lang="en-US" dirty="0"/>
              <a:t>You will synthesize various texts to form and support a topic</a:t>
            </a:r>
            <a:r>
              <a:rPr lang="en-US" dirty="0" smtClean="0"/>
              <a:t>.</a:t>
            </a:r>
          </a:p>
          <a:p>
            <a:r>
              <a:rPr lang="en-US" dirty="0" smtClean="0"/>
              <a:t>Assessment – You must have 2 to 3 credible sources and 2 pages of notes these should be answers to your outline questions.</a:t>
            </a: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a:t>
            </a:r>
            <a:r>
              <a:rPr lang="en-US" dirty="0">
                <a:solidFill>
                  <a:schemeClr val="accent2">
                    <a:lumMod val="75000"/>
                  </a:schemeClr>
                </a:solidFill>
              </a:rPr>
              <a:t>: Vacation is coming in </a:t>
            </a:r>
            <a:r>
              <a:rPr lang="en-US" dirty="0" smtClean="0">
                <a:solidFill>
                  <a:schemeClr val="accent2">
                    <a:lumMod val="75000"/>
                  </a:schemeClr>
                </a:solidFill>
              </a:rPr>
              <a:t>2 </a:t>
            </a:r>
            <a:r>
              <a:rPr lang="en-US" dirty="0">
                <a:solidFill>
                  <a:schemeClr val="accent2">
                    <a:lumMod val="75000"/>
                  </a:schemeClr>
                </a:solidFill>
              </a:rPr>
              <a:t>school days.  You can make it!  Work hard now, play more later</a:t>
            </a:r>
            <a:r>
              <a:rPr lang="en-US" dirty="0" smtClean="0">
                <a:solidFill>
                  <a:schemeClr val="accent2">
                    <a:lumMod val="75000"/>
                  </a:schemeClr>
                </a:solidFill>
              </a:rPr>
              <a:t>.</a:t>
            </a:r>
          </a:p>
          <a:p>
            <a:r>
              <a:rPr lang="en-US" dirty="0">
                <a:solidFill>
                  <a:schemeClr val="accent2">
                    <a:lumMod val="75000"/>
                  </a:schemeClr>
                </a:solidFill>
              </a:rPr>
              <a:t>RESEARCH PAPER DUE </a:t>
            </a:r>
            <a:r>
              <a:rPr lang="en-US" dirty="0" smtClean="0">
                <a:solidFill>
                  <a:schemeClr val="accent2">
                    <a:lumMod val="75000"/>
                  </a:schemeClr>
                </a:solidFill>
              </a:rPr>
              <a:t>FRIDAY</a:t>
            </a:r>
            <a:endParaRPr lang="en-US" dirty="0">
              <a:solidFill>
                <a:schemeClr val="accent2">
                  <a:lumMod val="75000"/>
                </a:schemeClr>
              </a:solidFill>
            </a:endParaRPr>
          </a:p>
        </p:txBody>
      </p:sp>
    </p:spTree>
    <p:extLst>
      <p:ext uri="{BB962C8B-B14F-4D97-AF65-F5344CB8AC3E}">
        <p14:creationId xmlns:p14="http://schemas.microsoft.com/office/powerpoint/2010/main" val="37232484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229600" cy="519638"/>
          </a:xfrm>
        </p:spPr>
        <p:txBody>
          <a:bodyPr>
            <a:normAutofit fontScale="90000"/>
          </a:bodyPr>
          <a:lstStyle/>
          <a:p>
            <a:r>
              <a:rPr lang="en-US" dirty="0" smtClean="0"/>
              <a:t>November 17</a:t>
            </a:r>
            <a:r>
              <a:rPr lang="en-US" baseline="30000" dirty="0" smtClean="0"/>
              <a:t>th</a:t>
            </a:r>
            <a:r>
              <a:rPr lang="en-US" dirty="0" smtClean="0"/>
              <a: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pen/pencil, paper, spiral, </a:t>
            </a:r>
          </a:p>
          <a:p>
            <a:r>
              <a:rPr lang="en-US" dirty="0" smtClean="0"/>
              <a:t>You will complete your research paper and share it with me on your Google drive.</a:t>
            </a:r>
          </a:p>
          <a:p>
            <a:r>
              <a:rPr lang="en-US" b="1" dirty="0" smtClean="0">
                <a:solidFill>
                  <a:srgbClr val="FF0000"/>
                </a:solidFill>
              </a:rPr>
              <a:t>IF YOU PULL OUT YOUR CELL PHONE </a:t>
            </a:r>
            <a:r>
              <a:rPr lang="en-US" b="1" u="sng" dirty="0" smtClean="0">
                <a:solidFill>
                  <a:srgbClr val="FF0000"/>
                </a:solidFill>
              </a:rPr>
              <a:t>AND ARE NOT PASSING MY CLASS OR HAVE NOT TURNED IN AN ASSIGNMENT</a:t>
            </a:r>
            <a:r>
              <a:rPr lang="en-US" b="1" dirty="0" smtClean="0">
                <a:solidFill>
                  <a:srgbClr val="FF0000"/>
                </a:solidFill>
              </a:rPr>
              <a:t> THERE WILL BE NO WARNING, </a:t>
            </a:r>
            <a:r>
              <a:rPr lang="en-US" sz="3600" dirty="0" smtClean="0"/>
              <a:t>IT WILL BE TAKEN!!!! </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a:t>You will synthesize various texts to form and support a topic.</a:t>
            </a:r>
          </a:p>
          <a:p>
            <a:r>
              <a:rPr lang="en-US" smtClean="0"/>
              <a:t>Assessment </a:t>
            </a:r>
            <a:r>
              <a:rPr lang="en-US" dirty="0" smtClean="0"/>
              <a:t>– Research paper in line with rubric</a:t>
            </a: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a:t>
            </a:r>
            <a:r>
              <a:rPr lang="en-US" dirty="0">
                <a:solidFill>
                  <a:schemeClr val="accent2">
                    <a:lumMod val="75000"/>
                  </a:schemeClr>
                </a:solidFill>
              </a:rPr>
              <a:t>: Vacation is coming in </a:t>
            </a:r>
            <a:r>
              <a:rPr lang="en-US" dirty="0" smtClean="0">
                <a:solidFill>
                  <a:schemeClr val="accent2">
                    <a:lumMod val="75000"/>
                  </a:schemeClr>
                </a:solidFill>
              </a:rPr>
              <a:t>1 </a:t>
            </a:r>
            <a:r>
              <a:rPr lang="en-US" dirty="0">
                <a:solidFill>
                  <a:schemeClr val="accent2">
                    <a:lumMod val="75000"/>
                  </a:schemeClr>
                </a:solidFill>
              </a:rPr>
              <a:t>school </a:t>
            </a:r>
            <a:r>
              <a:rPr lang="en-US" dirty="0" smtClean="0">
                <a:solidFill>
                  <a:schemeClr val="accent2">
                    <a:lumMod val="75000"/>
                  </a:schemeClr>
                </a:solidFill>
              </a:rPr>
              <a:t>day!  </a:t>
            </a:r>
            <a:r>
              <a:rPr lang="en-US" dirty="0">
                <a:solidFill>
                  <a:schemeClr val="accent2">
                    <a:lumMod val="75000"/>
                  </a:schemeClr>
                </a:solidFill>
              </a:rPr>
              <a:t>You can make it!  Work hard now, play more later.</a:t>
            </a:r>
          </a:p>
          <a:p>
            <a:r>
              <a:rPr lang="en-US" dirty="0">
                <a:solidFill>
                  <a:schemeClr val="accent2">
                    <a:lumMod val="75000"/>
                  </a:schemeClr>
                </a:solidFill>
              </a:rPr>
              <a:t>RESEARCH PAPER DUE </a:t>
            </a:r>
            <a:r>
              <a:rPr lang="en-US" dirty="0" smtClean="0">
                <a:solidFill>
                  <a:schemeClr val="accent2">
                    <a:lumMod val="75000"/>
                  </a:schemeClr>
                </a:solidFill>
              </a:rPr>
              <a:t>TODAY</a:t>
            </a:r>
            <a:endParaRPr lang="en-US" dirty="0">
              <a:solidFill>
                <a:schemeClr val="accent2">
                  <a:lumMod val="75000"/>
                </a:schemeClr>
              </a:solidFill>
            </a:endParaRPr>
          </a:p>
          <a:p>
            <a:endParaRPr lang="en-US" dirty="0" smtClean="0">
              <a:solidFill>
                <a:schemeClr val="accent2">
                  <a:lumMod val="75000"/>
                </a:schemeClr>
              </a:solidFill>
            </a:endParaRPr>
          </a:p>
          <a:p>
            <a:endParaRPr lang="en-US" b="1" i="1" dirty="0" smtClean="0">
              <a:solidFill>
                <a:schemeClr val="accent2">
                  <a:lumMod val="75000"/>
                </a:schemeClr>
              </a:solidFill>
            </a:endParaRPr>
          </a:p>
        </p:txBody>
      </p:sp>
    </p:spTree>
    <p:extLst>
      <p:ext uri="{BB962C8B-B14F-4D97-AF65-F5344CB8AC3E}">
        <p14:creationId xmlns:p14="http://schemas.microsoft.com/office/powerpoint/2010/main" val="3981008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WEEK ELEVEN</a:t>
            </a:r>
            <a:endParaRPr lang="en-US" dirty="0"/>
          </a:p>
        </p:txBody>
      </p:sp>
      <p:sp>
        <p:nvSpPr>
          <p:cNvPr id="8" name="Subtitle 7"/>
          <p:cNvSpPr>
            <a:spLocks noGrp="1"/>
          </p:cNvSpPr>
          <p:nvPr>
            <p:ph type="subTitle" idx="1"/>
          </p:nvPr>
        </p:nvSpPr>
        <p:spPr/>
        <p:txBody>
          <a:bodyPr/>
          <a:lstStyle/>
          <a:p>
            <a:r>
              <a:rPr lang="en-US" dirty="0" smtClean="0"/>
              <a:t>November </a:t>
            </a:r>
            <a:r>
              <a:rPr lang="en-US" dirty="0"/>
              <a:t>6</a:t>
            </a:r>
            <a:r>
              <a:rPr lang="en-US" baseline="30000" dirty="0" smtClean="0"/>
              <a:t>th</a:t>
            </a:r>
            <a:r>
              <a:rPr lang="en-US" dirty="0" smtClean="0"/>
              <a:t> ~November 11</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25773631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229600" cy="519638"/>
          </a:xfrm>
        </p:spPr>
        <p:txBody>
          <a:bodyPr>
            <a:normAutofit fontScale="90000"/>
          </a:bodyPr>
          <a:lstStyle/>
          <a:p>
            <a:r>
              <a:rPr lang="en-US" dirty="0" smtClean="0"/>
              <a:t>November 6</a:t>
            </a:r>
            <a:r>
              <a:rPr lang="en-US" baseline="30000" dirty="0" smtClean="0"/>
              <a:t>th</a:t>
            </a:r>
            <a:r>
              <a:rPr lang="en-US" dirty="0" smtClean="0"/>
              <a:t>, </a:t>
            </a:r>
            <a:r>
              <a:rPr lang="en-US" dirty="0" err="1" smtClean="0"/>
              <a:t>Monday</a:t>
            </a:r>
            <a:r>
              <a:rPr lang="en-US" dirty="0" err="1">
                <a:solidFill>
                  <a:schemeClr val="accent2">
                    <a:lumMod val="75000"/>
                  </a:schemeClr>
                </a:solidFill>
              </a:rPr>
              <a:t>ART</a:t>
            </a:r>
            <a:r>
              <a:rPr lang="en-US" dirty="0">
                <a:solidFill>
                  <a:schemeClr val="accent2">
                    <a:lumMod val="75000"/>
                  </a:schemeClr>
                </a:solidFill>
              </a:rPr>
              <a:t> TEST OVER ALL  LATIN WORD PARTS AND TERMS TUESDAY</a:t>
            </a:r>
            <a:br>
              <a:rPr lang="en-US" dirty="0">
                <a:solidFill>
                  <a:schemeClr val="accent2">
                    <a:lumMod val="75000"/>
                  </a:schemeClr>
                </a:solidFill>
              </a:rPr>
            </a:b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fontScale="85000" lnSpcReduction="20000"/>
          </a:bodyPr>
          <a:lstStyle/>
          <a:p>
            <a:r>
              <a:rPr lang="en-US" dirty="0" smtClean="0"/>
              <a:t>You will need: “The Monster Within” essay, SSR book, spiral, highlighter, pen/pencil, INDEX CARDS OR PAPER CUT</a:t>
            </a:r>
          </a:p>
          <a:p>
            <a:r>
              <a:rPr lang="en-US" dirty="0" smtClean="0"/>
              <a:t>You will read for 15 minutes</a:t>
            </a:r>
          </a:p>
          <a:p>
            <a:pPr lvl="1"/>
            <a:r>
              <a:rPr lang="en-US" dirty="0" smtClean="0"/>
              <a:t>On your reading log record pages and a character trait from page12 to describe your protagonist</a:t>
            </a:r>
          </a:p>
          <a:p>
            <a:r>
              <a:rPr lang="en-US" dirty="0" smtClean="0"/>
              <a:t>Today you will be assigned to a starting station for peer review of your essay.  </a:t>
            </a:r>
          </a:p>
          <a:p>
            <a:r>
              <a:rPr lang="en-US" dirty="0" smtClean="0"/>
              <a:t>You will complete the assigned task at each station.  If you finish before the bell signaling movement wait quietly.</a:t>
            </a:r>
          </a:p>
          <a:p>
            <a:r>
              <a:rPr lang="en-US" dirty="0">
                <a:solidFill>
                  <a:srgbClr val="FF0000"/>
                </a:solidFill>
              </a:rPr>
              <a:t>If you did not bring your </a:t>
            </a:r>
            <a:r>
              <a:rPr lang="en-US" dirty="0" smtClean="0">
                <a:solidFill>
                  <a:srgbClr val="FF0000"/>
                </a:solidFill>
              </a:rPr>
              <a:t>essay~ </a:t>
            </a:r>
            <a:r>
              <a:rPr lang="en-US" dirty="0"/>
              <a:t>YOU ARE ASSIGNED TO MANDATORY TUTORING MONDAY OR WEDNESDAY TO PEER EDIT and you will spend the period writing your essay at the “Procrastinator Station”</a:t>
            </a:r>
          </a:p>
          <a:p>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lnSpcReduction="10000"/>
          </a:bodyPr>
          <a:lstStyle/>
          <a:p>
            <a:r>
              <a:rPr lang="en-US" dirty="0" smtClean="0"/>
              <a:t>You will learn 15 additional root words </a:t>
            </a:r>
          </a:p>
          <a:p>
            <a:r>
              <a:rPr lang="en-US" dirty="0" smtClean="0"/>
              <a:t>Assessment – Essay edited and ready for rewrite</a:t>
            </a:r>
          </a:p>
          <a:p>
            <a:pPr marL="0" indent="0">
              <a:buNone/>
            </a:pPr>
            <a:endParaRPr lang="en-US" dirty="0"/>
          </a:p>
          <a:p>
            <a:r>
              <a:rPr lang="en-US" dirty="0"/>
              <a:t>TEKS</a:t>
            </a:r>
            <a:r>
              <a:rPr lang="en-US" dirty="0" smtClean="0"/>
              <a:t>: 1A, 11A, 8A, 15A, 16A, B, D 11B, 17A, 17B</a:t>
            </a:r>
          </a:p>
          <a:p>
            <a:r>
              <a:rPr lang="en-US" dirty="0" smtClean="0">
                <a:solidFill>
                  <a:schemeClr val="accent2">
                    <a:lumMod val="75000"/>
                  </a:schemeClr>
                </a:solidFill>
              </a:rPr>
              <a:t>Announcements:  Monster AND final draft due TOMORROW! </a:t>
            </a:r>
            <a:r>
              <a:rPr lang="en-US" b="1" i="1" dirty="0" smtClean="0">
                <a:solidFill>
                  <a:schemeClr val="accent2">
                    <a:lumMod val="75000"/>
                  </a:schemeClr>
                </a:solidFill>
              </a:rPr>
              <a:t>MAJOR GRADE</a:t>
            </a:r>
          </a:p>
          <a:p>
            <a:r>
              <a:rPr lang="en-US" b="1" dirty="0" smtClean="0">
                <a:solidFill>
                  <a:schemeClr val="accent2">
                    <a:lumMod val="75000"/>
                  </a:schemeClr>
                </a:solidFill>
              </a:rPr>
              <a:t>This weeks ART test</a:t>
            </a:r>
            <a:r>
              <a:rPr lang="en-US" dirty="0" smtClean="0">
                <a:solidFill>
                  <a:schemeClr val="accent2">
                    <a:lumMod val="75000"/>
                  </a:schemeClr>
                </a:solidFill>
              </a:rPr>
              <a:t> </a:t>
            </a:r>
            <a:r>
              <a:rPr lang="en-US" dirty="0">
                <a:solidFill>
                  <a:schemeClr val="accent2">
                    <a:lumMod val="75000"/>
                  </a:schemeClr>
                </a:solidFill>
              </a:rPr>
              <a:t>over literary terms, the first 15 word parts and the last 15 new word parts.</a:t>
            </a:r>
            <a:endParaRPr lang="en-US" b="1" dirty="0" smtClean="0">
              <a:solidFill>
                <a:schemeClr val="accent2">
                  <a:lumMod val="75000"/>
                </a:schemeClr>
              </a:solidFill>
            </a:endParaRPr>
          </a:p>
        </p:txBody>
      </p:sp>
    </p:spTree>
    <p:extLst>
      <p:ext uri="{BB962C8B-B14F-4D97-AF65-F5344CB8AC3E}">
        <p14:creationId xmlns:p14="http://schemas.microsoft.com/office/powerpoint/2010/main" val="13457949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Work for Monsters</a:t>
            </a:r>
            <a:endParaRPr lang="en-US" dirty="0"/>
          </a:p>
        </p:txBody>
      </p:sp>
      <p:sp>
        <p:nvSpPr>
          <p:cNvPr id="4" name="Content Placeholder 3"/>
          <p:cNvSpPr>
            <a:spLocks noGrp="1"/>
          </p:cNvSpPr>
          <p:nvPr>
            <p:ph sz="half" idx="2"/>
          </p:nvPr>
        </p:nvSpPr>
        <p:spPr>
          <a:xfrm>
            <a:off x="457200" y="1417638"/>
            <a:ext cx="8115300" cy="4708525"/>
          </a:xfrm>
        </p:spPr>
        <p:txBody>
          <a:bodyPr/>
          <a:lstStyle/>
          <a:p>
            <a:r>
              <a:rPr lang="en-US" dirty="0" smtClean="0"/>
              <a:t>Station One:  Trade papers and underline the THESIS statement. Make sure it is clearly stated.</a:t>
            </a:r>
          </a:p>
          <a:p>
            <a:r>
              <a:rPr lang="en-US" dirty="0" smtClean="0"/>
              <a:t>Station Two:  Trade essays and circle all grammatical errors (spelling, punctuation, and sentence structure).</a:t>
            </a:r>
          </a:p>
          <a:p>
            <a:r>
              <a:rPr lang="en-US" dirty="0" smtClean="0"/>
              <a:t>Station Three:  Trade papers and make sure the essay has a “hook” to draw in the reader’s excitement. </a:t>
            </a:r>
          </a:p>
          <a:p>
            <a:r>
              <a:rPr lang="en-US" dirty="0" smtClean="0"/>
              <a:t>Station Four: Make sure you use AAAWWUBBIS sentence structure as your transitions from paragraph to paragraph.</a:t>
            </a:r>
          </a:p>
          <a:p>
            <a:r>
              <a:rPr lang="en-US" dirty="0" smtClean="0"/>
              <a:t>Station Five: Trade papers and make sure that the Monster is included in all paragraphs. The monster is the thread holding your </a:t>
            </a:r>
            <a:r>
              <a:rPr lang="en-US" smtClean="0"/>
              <a:t>essay together. </a:t>
            </a:r>
            <a:endParaRPr lang="en-US" dirty="0" smtClean="0"/>
          </a:p>
          <a:p>
            <a:endParaRPr lang="en-US" dirty="0"/>
          </a:p>
        </p:txBody>
      </p:sp>
    </p:spTree>
    <p:extLst>
      <p:ext uri="{BB962C8B-B14F-4D97-AF65-F5344CB8AC3E}">
        <p14:creationId xmlns:p14="http://schemas.microsoft.com/office/powerpoint/2010/main" val="40704757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229600" cy="519638"/>
          </a:xfrm>
        </p:spPr>
        <p:txBody>
          <a:bodyPr>
            <a:normAutofit fontScale="90000"/>
          </a:bodyPr>
          <a:lstStyle/>
          <a:p>
            <a:r>
              <a:rPr lang="en-US" dirty="0" smtClean="0"/>
              <a:t>November 7</a:t>
            </a:r>
            <a:r>
              <a:rPr lang="en-US" baseline="30000" dirty="0" smtClean="0"/>
              <a:t>th</a:t>
            </a:r>
            <a:r>
              <a:rPr lang="en-US" dirty="0" smtClean="0"/>
              <a:t>, Tuesday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fontScale="92500" lnSpcReduction="20000"/>
          </a:bodyPr>
          <a:lstStyle/>
          <a:p>
            <a:r>
              <a:rPr lang="en-US" dirty="0" smtClean="0"/>
              <a:t>TURN IN YOU MONSTERS AND ESSAYS AT THE MONSTER STATION. Staple “Monster” handout to essay and be sure your name is on it.</a:t>
            </a:r>
          </a:p>
          <a:p>
            <a:r>
              <a:rPr lang="en-US" dirty="0" smtClean="0">
                <a:solidFill>
                  <a:srgbClr val="FF0000"/>
                </a:solidFill>
              </a:rPr>
              <a:t>You will need:</a:t>
            </a:r>
            <a:r>
              <a:rPr lang="en-US" dirty="0" smtClean="0"/>
              <a:t> handouts, SSR book, spiral, highlighter, pen/pencil</a:t>
            </a:r>
          </a:p>
          <a:p>
            <a:r>
              <a:rPr lang="en-US" dirty="0" smtClean="0"/>
              <a:t>You will read for 15 minutes no sleeping or you may need to stand while reading.  Record pages and your favorite sentence.</a:t>
            </a:r>
          </a:p>
          <a:p>
            <a:r>
              <a:rPr lang="en-US" dirty="0" smtClean="0"/>
              <a:t>You will learn to recognize the different text structures through observation and participation</a:t>
            </a:r>
          </a:p>
          <a:p>
            <a:r>
              <a:rPr lang="en-US" dirty="0" smtClean="0"/>
              <a:t>You will actively compete with classmates to identify different text structures.</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dirty="0" smtClean="0"/>
              <a:t>You will learn about text structure.  You will analyze multiple texts to identify key words and the structure that is represented within them.</a:t>
            </a:r>
          </a:p>
          <a:p>
            <a:r>
              <a:rPr lang="en-US" dirty="0" smtClean="0"/>
              <a:t>Assessment – Partner contest ~ who can correctly identify the most structures.</a:t>
            </a:r>
            <a:endParaRPr lang="en-US" dirty="0"/>
          </a:p>
          <a:p>
            <a:r>
              <a:rPr lang="en-US" dirty="0"/>
              <a:t>TEKS:1A, 11A, 8A, 15A, 16A, B, D 11B, 17A, </a:t>
            </a:r>
            <a:r>
              <a:rPr lang="en-US" dirty="0" smtClean="0"/>
              <a:t>17B</a:t>
            </a:r>
          </a:p>
          <a:p>
            <a:r>
              <a:rPr lang="en-US" dirty="0" smtClean="0">
                <a:solidFill>
                  <a:schemeClr val="accent2">
                    <a:lumMod val="75000"/>
                  </a:schemeClr>
                </a:solidFill>
              </a:rPr>
              <a:t>Announcements:  </a:t>
            </a:r>
            <a:r>
              <a:rPr lang="en-US" b="1" dirty="0">
                <a:solidFill>
                  <a:schemeClr val="accent2">
                    <a:lumMod val="75000"/>
                  </a:schemeClr>
                </a:solidFill>
              </a:rPr>
              <a:t>This weeks ART test</a:t>
            </a:r>
            <a:r>
              <a:rPr lang="en-US" dirty="0">
                <a:solidFill>
                  <a:schemeClr val="accent2">
                    <a:lumMod val="75000"/>
                  </a:schemeClr>
                </a:solidFill>
              </a:rPr>
              <a:t> over literary terms, the first 15 word parts and the last 15 new word parts.</a:t>
            </a:r>
            <a:endParaRPr lang="en-US" b="1" dirty="0">
              <a:solidFill>
                <a:schemeClr val="accent2">
                  <a:lumMod val="75000"/>
                </a:schemeClr>
              </a:solidFill>
            </a:endParaRPr>
          </a:p>
          <a:p>
            <a:endParaRPr lang="en-US" dirty="0" smtClean="0">
              <a:solidFill>
                <a:schemeClr val="accent2">
                  <a:lumMod val="75000"/>
                </a:schemeClr>
              </a:solidFill>
            </a:endParaRPr>
          </a:p>
        </p:txBody>
      </p:sp>
    </p:spTree>
    <p:extLst>
      <p:ext uri="{BB962C8B-B14F-4D97-AF65-F5344CB8AC3E}">
        <p14:creationId xmlns:p14="http://schemas.microsoft.com/office/powerpoint/2010/main" val="38034856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439" y="128063"/>
            <a:ext cx="8835561" cy="519638"/>
          </a:xfrm>
        </p:spPr>
        <p:txBody>
          <a:bodyPr>
            <a:normAutofit fontScale="90000"/>
          </a:bodyPr>
          <a:lstStyle/>
          <a:p>
            <a:r>
              <a:rPr lang="en-US" dirty="0" smtClean="0"/>
              <a:t>November 8</a:t>
            </a:r>
            <a:r>
              <a:rPr lang="en-US" baseline="30000" dirty="0" smtClean="0"/>
              <a:t>th</a:t>
            </a:r>
            <a:r>
              <a:rPr lang="en-US" dirty="0" smtClean="0"/>
              <a:t>, 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lnSpcReduction="10000"/>
          </a:bodyPr>
          <a:lstStyle/>
          <a:p>
            <a:r>
              <a:rPr lang="en-US" dirty="0" smtClean="0"/>
              <a:t>You will need: a newspaper, a handout, highlighter, pen/pencil, scissors</a:t>
            </a:r>
          </a:p>
          <a:p>
            <a:r>
              <a:rPr lang="en-US" dirty="0" smtClean="0"/>
              <a:t>Today you will be on your best behavior for your sub ~ make me proud </a:t>
            </a:r>
            <a:r>
              <a:rPr lang="en-US" dirty="0" smtClean="0">
                <a:sym typeface="Wingdings"/>
              </a:rPr>
              <a:t></a:t>
            </a:r>
          </a:p>
          <a:p>
            <a:r>
              <a:rPr lang="en-US" dirty="0" smtClean="0">
                <a:sym typeface="Wingdings"/>
              </a:rPr>
              <a:t>Today you will work independently to perfect your knowledge and skill of identifying text structure that are hidden in the newspaper.</a:t>
            </a:r>
          </a:p>
          <a:p>
            <a:r>
              <a:rPr lang="en-US" dirty="0" smtClean="0">
                <a:sym typeface="Wingdings"/>
              </a:rPr>
              <a:t>Please refer to your spiral resource on Text Structure.</a:t>
            </a:r>
          </a:p>
          <a:p>
            <a:r>
              <a:rPr lang="en-US" dirty="0" smtClean="0">
                <a:sym typeface="Wingdings"/>
              </a:rPr>
              <a:t>FOLLOW THE INSTRUCTIONS ON THE HANDOUT.  </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identify the text structure of multiple text by recognizing key words and the crucial elements of the text.</a:t>
            </a:r>
          </a:p>
          <a:p>
            <a:r>
              <a:rPr lang="en-US" dirty="0" smtClean="0"/>
              <a:t>Assessment – an article cut out and highlighted and the handout filled in for each type of text structure.</a:t>
            </a:r>
          </a:p>
          <a:p>
            <a:r>
              <a:rPr lang="en-US" dirty="0"/>
              <a:t>TEKS:1A, 11A, 8A, 15A, 16A, B, D 11B, 17A, 17B</a:t>
            </a:r>
          </a:p>
          <a:p>
            <a:r>
              <a:rPr lang="en-US" dirty="0" smtClean="0">
                <a:solidFill>
                  <a:schemeClr val="accent2">
                    <a:lumMod val="75000"/>
                  </a:schemeClr>
                </a:solidFill>
              </a:rPr>
              <a:t>Announcements: Monster Mash tomorrow.</a:t>
            </a:r>
          </a:p>
          <a:p>
            <a:r>
              <a:rPr lang="en-US" b="1" dirty="0">
                <a:solidFill>
                  <a:schemeClr val="accent2">
                    <a:lumMod val="75000"/>
                  </a:schemeClr>
                </a:solidFill>
              </a:rPr>
              <a:t>This weeks ART test</a:t>
            </a:r>
            <a:r>
              <a:rPr lang="en-US" dirty="0">
                <a:solidFill>
                  <a:schemeClr val="accent2">
                    <a:lumMod val="75000"/>
                  </a:schemeClr>
                </a:solidFill>
              </a:rPr>
              <a:t> over literary terms, the first 15 word parts and the last 15 new word parts.</a:t>
            </a:r>
            <a:endParaRPr lang="en-US" b="1" dirty="0">
              <a:solidFill>
                <a:schemeClr val="accent2">
                  <a:lumMod val="75000"/>
                </a:schemeClr>
              </a:solidFill>
            </a:endParaRPr>
          </a:p>
          <a:p>
            <a:endParaRPr lang="en-US" dirty="0" smtClean="0">
              <a:solidFill>
                <a:schemeClr val="accent2">
                  <a:lumMod val="75000"/>
                </a:schemeClr>
              </a:solidFill>
            </a:endParaRPr>
          </a:p>
        </p:txBody>
      </p:sp>
    </p:spTree>
    <p:extLst>
      <p:ext uri="{BB962C8B-B14F-4D97-AF65-F5344CB8AC3E}">
        <p14:creationId xmlns:p14="http://schemas.microsoft.com/office/powerpoint/2010/main" val="4259447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Think</a:t>
            </a:r>
            <a:endParaRPr lang="en-US" dirty="0"/>
          </a:p>
        </p:txBody>
      </p:sp>
      <p:sp>
        <p:nvSpPr>
          <p:cNvPr id="8" name="Content Placeholder 7"/>
          <p:cNvSpPr>
            <a:spLocks noGrp="1"/>
          </p:cNvSpPr>
          <p:nvPr>
            <p:ph idx="1"/>
          </p:nvPr>
        </p:nvSpPr>
        <p:spPr/>
        <p:txBody>
          <a:bodyPr/>
          <a:lstStyle/>
          <a:p>
            <a:r>
              <a:rPr lang="en-US" dirty="0" smtClean="0"/>
              <a:t>Technology</a:t>
            </a:r>
            <a:r>
              <a:rPr lang="is-IS" dirty="0" smtClean="0"/>
              <a:t>….the knack of so arranging the world that we don’t have to experience it. ~ Max Frisch</a:t>
            </a:r>
          </a:p>
          <a:p>
            <a:endParaRPr lang="is-IS" dirty="0"/>
          </a:p>
          <a:p>
            <a:endParaRPr lang="is-IS" dirty="0" smtClean="0"/>
          </a:p>
          <a:p>
            <a:r>
              <a:rPr lang="is-IS" dirty="0" smtClean="0"/>
              <a:t>Be prepared to share your thoughts with your partner and then with the class.</a:t>
            </a:r>
            <a:endParaRPr lang="en-US" dirty="0"/>
          </a:p>
        </p:txBody>
      </p:sp>
    </p:spTree>
    <p:extLst>
      <p:ext uri="{BB962C8B-B14F-4D97-AF65-F5344CB8AC3E}">
        <p14:creationId xmlns:p14="http://schemas.microsoft.com/office/powerpoint/2010/main" val="17114868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439" y="128063"/>
            <a:ext cx="8835561" cy="519638"/>
          </a:xfrm>
        </p:spPr>
        <p:txBody>
          <a:bodyPr>
            <a:normAutofit fontScale="90000"/>
          </a:bodyPr>
          <a:lstStyle/>
          <a:p>
            <a:r>
              <a:rPr lang="en-US" dirty="0" smtClean="0"/>
              <a:t>November 8</a:t>
            </a:r>
            <a:r>
              <a:rPr lang="en-US" baseline="30000" dirty="0" smtClean="0"/>
              <a:t>th</a:t>
            </a:r>
            <a:r>
              <a:rPr lang="en-US" dirty="0" smtClean="0"/>
              <a:t>, 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lnSpcReduction="10000"/>
          </a:bodyPr>
          <a:lstStyle/>
          <a:p>
            <a:r>
              <a:rPr lang="en-US" dirty="0" smtClean="0"/>
              <a:t>You will need: a newspaper, a handout, highlighter, pen/pencil, scissors</a:t>
            </a:r>
          </a:p>
          <a:p>
            <a:r>
              <a:rPr lang="en-US" dirty="0" smtClean="0"/>
              <a:t>Today you will be on your best behavior for your sub ~ make me proud </a:t>
            </a:r>
            <a:r>
              <a:rPr lang="en-US" dirty="0" smtClean="0">
                <a:sym typeface="Wingdings"/>
              </a:rPr>
              <a:t></a:t>
            </a:r>
          </a:p>
          <a:p>
            <a:r>
              <a:rPr lang="en-US" dirty="0" smtClean="0">
                <a:sym typeface="Wingdings"/>
              </a:rPr>
              <a:t>Today you will work independently to perfect your knowledge and skill of identifying text structure that are hidden in the newspaper.</a:t>
            </a:r>
          </a:p>
          <a:p>
            <a:r>
              <a:rPr lang="en-US" dirty="0" smtClean="0">
                <a:sym typeface="Wingdings"/>
              </a:rPr>
              <a:t>Please refer to your spiral resource on Text Structure.</a:t>
            </a:r>
          </a:p>
          <a:p>
            <a:r>
              <a:rPr lang="en-US" dirty="0" smtClean="0">
                <a:sym typeface="Wingdings"/>
              </a:rPr>
              <a:t>FOLLOW THE INSTRUCTIONS ON THE HANDOUT.  </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identify the text structure of multiple text by recognizing key words and the crucial elements of the text.</a:t>
            </a:r>
          </a:p>
          <a:p>
            <a:r>
              <a:rPr lang="en-US" dirty="0" smtClean="0"/>
              <a:t>Assessment – an article cut out and highlighted and the handout filled in for each type of text structure.</a:t>
            </a:r>
          </a:p>
          <a:p>
            <a:r>
              <a:rPr lang="en-US" dirty="0"/>
              <a:t>TEKS:1A, 11A, 8A, 15A, 16A, B, D 11B, 17A, 17B</a:t>
            </a:r>
          </a:p>
          <a:p>
            <a:r>
              <a:rPr lang="en-US" dirty="0" smtClean="0">
                <a:solidFill>
                  <a:schemeClr val="accent2">
                    <a:lumMod val="75000"/>
                  </a:schemeClr>
                </a:solidFill>
              </a:rPr>
              <a:t>Announcements: Monster Mash tomorrow.</a:t>
            </a:r>
          </a:p>
          <a:p>
            <a:r>
              <a:rPr lang="en-US" b="1" dirty="0">
                <a:solidFill>
                  <a:schemeClr val="accent2">
                    <a:lumMod val="75000"/>
                  </a:schemeClr>
                </a:solidFill>
              </a:rPr>
              <a:t>This weeks ART test</a:t>
            </a:r>
            <a:r>
              <a:rPr lang="en-US" dirty="0">
                <a:solidFill>
                  <a:schemeClr val="accent2">
                    <a:lumMod val="75000"/>
                  </a:schemeClr>
                </a:solidFill>
              </a:rPr>
              <a:t> over literary terms, the first 15 word parts and the last 15 new word parts.</a:t>
            </a:r>
            <a:endParaRPr lang="en-US" b="1" dirty="0">
              <a:solidFill>
                <a:schemeClr val="accent2">
                  <a:lumMod val="75000"/>
                </a:schemeClr>
              </a:solidFill>
            </a:endParaRPr>
          </a:p>
          <a:p>
            <a:endParaRPr lang="en-US" dirty="0" smtClean="0">
              <a:solidFill>
                <a:schemeClr val="accent2">
                  <a:lumMod val="75000"/>
                </a:schemeClr>
              </a:solidFill>
            </a:endParaRPr>
          </a:p>
        </p:txBody>
      </p:sp>
    </p:spTree>
    <p:extLst>
      <p:ext uri="{BB962C8B-B14F-4D97-AF65-F5344CB8AC3E}">
        <p14:creationId xmlns:p14="http://schemas.microsoft.com/office/powerpoint/2010/main" val="28058818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439" y="128063"/>
            <a:ext cx="8835561" cy="519638"/>
          </a:xfrm>
        </p:spPr>
        <p:txBody>
          <a:bodyPr>
            <a:normAutofit fontScale="90000"/>
          </a:bodyPr>
          <a:lstStyle/>
          <a:p>
            <a:r>
              <a:rPr lang="en-US" dirty="0" smtClean="0"/>
              <a:t>Date:_________________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fontScale="92500" lnSpcReduction="20000"/>
          </a:bodyPr>
          <a:lstStyle/>
          <a:p>
            <a:r>
              <a:rPr lang="en-US" dirty="0" smtClean="0"/>
              <a:t>You will need: a handout, SSR book, highlighter, pen/pencil</a:t>
            </a:r>
          </a:p>
          <a:p>
            <a:r>
              <a:rPr lang="en-US" dirty="0" smtClean="0"/>
              <a:t>Today you will be on your best behavior for your sub ~ make me proud </a:t>
            </a:r>
            <a:r>
              <a:rPr lang="en-US" dirty="0" smtClean="0">
                <a:sym typeface="Wingdings"/>
              </a:rPr>
              <a:t></a:t>
            </a:r>
          </a:p>
          <a:p>
            <a:r>
              <a:rPr lang="en-US" dirty="0" smtClean="0">
                <a:sym typeface="Wingdings"/>
              </a:rPr>
              <a:t>Read your SSR book for 15 minutes.  Record your pages and an example of a character, scene, or event being described.</a:t>
            </a:r>
          </a:p>
          <a:p>
            <a:r>
              <a:rPr lang="en-US" dirty="0" smtClean="0">
                <a:sym typeface="Wingdings"/>
              </a:rPr>
              <a:t>Today you will work independently on a critical reading article.  You will answer the questions on the answer document and turn it in at the end of the period.</a:t>
            </a:r>
            <a:endParaRPr lang="en-US" dirty="0">
              <a:sym typeface="Wingdings"/>
            </a:endParaRPr>
          </a:p>
          <a:p>
            <a:r>
              <a:rPr lang="en-US" dirty="0" smtClean="0">
                <a:sym typeface="Wingdings"/>
              </a:rPr>
              <a:t>You will complete the handout on prepositions as well to turn in by tomorrow.</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lnSpcReduction="10000"/>
          </a:bodyPr>
          <a:lstStyle/>
          <a:p>
            <a:r>
              <a:rPr lang="en-US" dirty="0" smtClean="0"/>
              <a:t>You will recognize a descriptive passage in a novel.</a:t>
            </a:r>
          </a:p>
          <a:p>
            <a:r>
              <a:rPr lang="en-US" dirty="0" smtClean="0"/>
              <a:t>You will read and identify author’s intent, word meaning, main idea, and correct </a:t>
            </a:r>
            <a:r>
              <a:rPr lang="en-US" dirty="0" err="1" smtClean="0"/>
              <a:t>inferencing</a:t>
            </a:r>
            <a:r>
              <a:rPr lang="en-US" dirty="0" smtClean="0"/>
              <a:t> in passage.</a:t>
            </a:r>
          </a:p>
          <a:p>
            <a:r>
              <a:rPr lang="en-US" dirty="0" smtClean="0"/>
              <a:t>Assessment – questions on article and preposition worksheet.</a:t>
            </a:r>
          </a:p>
          <a:p>
            <a:r>
              <a:rPr lang="en-US" dirty="0"/>
              <a:t>TEKS:1A, 11A, 8A, 15A, 16A, B, D 11B, 17A, 17B</a:t>
            </a:r>
          </a:p>
          <a:p>
            <a:r>
              <a:rPr lang="en-US" dirty="0" smtClean="0">
                <a:solidFill>
                  <a:schemeClr val="accent2">
                    <a:lumMod val="75000"/>
                  </a:schemeClr>
                </a:solidFill>
              </a:rPr>
              <a:t>Announcements: </a:t>
            </a:r>
          </a:p>
          <a:p>
            <a:r>
              <a:rPr lang="en-US" dirty="0" smtClean="0">
                <a:solidFill>
                  <a:schemeClr val="accent2">
                    <a:lumMod val="75000"/>
                  </a:schemeClr>
                </a:solidFill>
              </a:rPr>
              <a:t>ART Test Friday</a:t>
            </a:r>
          </a:p>
        </p:txBody>
      </p:sp>
    </p:spTree>
    <p:extLst>
      <p:ext uri="{BB962C8B-B14F-4D97-AF65-F5344CB8AC3E}">
        <p14:creationId xmlns:p14="http://schemas.microsoft.com/office/powerpoint/2010/main" val="15119816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229600" cy="519638"/>
          </a:xfrm>
        </p:spPr>
        <p:txBody>
          <a:bodyPr>
            <a:normAutofit fontScale="90000"/>
          </a:bodyPr>
          <a:lstStyle/>
          <a:p>
            <a:r>
              <a:rPr lang="en-US" dirty="0" smtClean="0"/>
              <a:t>November 9</a:t>
            </a:r>
            <a:r>
              <a:rPr lang="en-US" baseline="30000" dirty="0" smtClean="0"/>
              <a:t>th</a:t>
            </a:r>
            <a:r>
              <a:rPr lang="en-US" dirty="0" smtClean="0"/>
              <a:t>, Thursday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spiral, pen/pencil, handout</a:t>
            </a:r>
          </a:p>
          <a:p>
            <a:r>
              <a:rPr lang="en-US" dirty="0" smtClean="0"/>
              <a:t>Today you will hear of the monster tales that your classmates have created.</a:t>
            </a:r>
          </a:p>
          <a:p>
            <a:r>
              <a:rPr lang="en-US" dirty="0" smtClean="0"/>
              <a:t>You will actively listen, evaluate, and ponder the effect of this monster on you, your family, your friends, the school, and the world</a:t>
            </a:r>
          </a:p>
          <a:p>
            <a:r>
              <a:rPr lang="en-US" dirty="0" smtClean="0"/>
              <a:t>You will be wiser when you leave.</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dirty="0" smtClean="0"/>
              <a:t>You will listen and evaluate the essays of your classmates finding connections to you and your world.</a:t>
            </a:r>
          </a:p>
          <a:p>
            <a:r>
              <a:rPr lang="en-US" dirty="0" smtClean="0"/>
              <a:t>Assessment – Evaluation handout</a:t>
            </a:r>
            <a:endParaRPr lang="en-US" dirty="0"/>
          </a:p>
          <a:p>
            <a:r>
              <a:rPr lang="en-US" dirty="0"/>
              <a:t>TEKS:1A, 11A, 8A, 15A, 16A, B, D 11B, 17A, 17B</a:t>
            </a:r>
          </a:p>
          <a:p>
            <a:r>
              <a:rPr lang="en-US" dirty="0" smtClean="0">
                <a:solidFill>
                  <a:schemeClr val="accent2">
                    <a:lumMod val="75000"/>
                  </a:schemeClr>
                </a:solidFill>
              </a:rPr>
              <a:t>Announcements: Test over literary terms, the first 15 word parts and the last 15 new word parts.</a:t>
            </a:r>
          </a:p>
        </p:txBody>
      </p:sp>
    </p:spTree>
    <p:extLst>
      <p:ext uri="{BB962C8B-B14F-4D97-AF65-F5344CB8AC3E}">
        <p14:creationId xmlns:p14="http://schemas.microsoft.com/office/powerpoint/2010/main" val="32257128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229600" cy="519638"/>
          </a:xfrm>
        </p:spPr>
        <p:txBody>
          <a:bodyPr>
            <a:normAutofit fontScale="90000"/>
          </a:bodyPr>
          <a:lstStyle/>
          <a:p>
            <a:r>
              <a:rPr lang="en-US" dirty="0" smtClean="0"/>
              <a:t>November 10</a:t>
            </a:r>
            <a:r>
              <a:rPr lang="en-US" baseline="30000" dirty="0" smtClean="0"/>
              <a:t>th</a:t>
            </a:r>
            <a:r>
              <a:rPr lang="en-US" dirty="0" smtClean="0"/>
              <a:t>, Friday   </a:t>
            </a:r>
            <a:r>
              <a:rPr lang="en-US" dirty="0" smtClean="0">
                <a:solidFill>
                  <a:srgbClr val="FF0000"/>
                </a:solidFill>
              </a:rPr>
              <a:t>ART TODAY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spiral, word part cards, SSR book, handout, pen/pencil</a:t>
            </a:r>
          </a:p>
          <a:p>
            <a:r>
              <a:rPr lang="en-US" dirty="0" smtClean="0"/>
              <a:t>Review your word part cards and literary terms (5 minutes ~use it or lose it)</a:t>
            </a:r>
          </a:p>
          <a:p>
            <a:r>
              <a:rPr lang="en-US" dirty="0" smtClean="0"/>
              <a:t>ART Quiz</a:t>
            </a:r>
          </a:p>
          <a:p>
            <a:r>
              <a:rPr lang="en-US" dirty="0" smtClean="0"/>
              <a:t>SSR until otherwise instructed</a:t>
            </a:r>
          </a:p>
          <a:p>
            <a:r>
              <a:rPr lang="en-US" dirty="0" smtClean="0"/>
              <a:t>Refresher on Rhetorical devices ~ you will create your own. </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show your brilliance at understanding word parts and figurative language</a:t>
            </a:r>
            <a:endParaRPr lang="en-US" dirty="0"/>
          </a:p>
          <a:p>
            <a:r>
              <a:rPr lang="en-US" dirty="0" smtClean="0"/>
              <a:t>You will work with understanding rhetorical devices and create your own.</a:t>
            </a:r>
          </a:p>
          <a:p>
            <a:r>
              <a:rPr lang="en-US" dirty="0" smtClean="0"/>
              <a:t>Assessment – Your own examples of rhetorical devices.</a:t>
            </a:r>
            <a:endParaRPr lang="en-US" dirty="0"/>
          </a:p>
          <a:p>
            <a:r>
              <a:rPr lang="en-US" dirty="0"/>
              <a:t>TEKS:1A, 11A, 8A, 15A, 16A, B, D 11B, 17A, 17B</a:t>
            </a:r>
          </a:p>
          <a:p>
            <a:r>
              <a:rPr lang="en-US" dirty="0" smtClean="0">
                <a:solidFill>
                  <a:schemeClr val="accent2">
                    <a:lumMod val="75000"/>
                  </a:schemeClr>
                </a:solidFill>
              </a:rPr>
              <a:t>Announcements</a:t>
            </a:r>
            <a:r>
              <a:rPr lang="en-US" dirty="0">
                <a:solidFill>
                  <a:schemeClr val="accent2">
                    <a:lumMod val="75000"/>
                  </a:schemeClr>
                </a:solidFill>
              </a:rPr>
              <a:t>: Tuesday, we will have Suicide Prevention Presentation.  Remember to bring Opt Out form if you are choosing not to participate</a:t>
            </a:r>
            <a:r>
              <a:rPr lang="en-US" dirty="0" smtClean="0">
                <a:solidFill>
                  <a:schemeClr val="accent2">
                    <a:lumMod val="75000"/>
                  </a:schemeClr>
                </a:solidFill>
              </a:rPr>
              <a:t>.</a:t>
            </a:r>
          </a:p>
          <a:p>
            <a:r>
              <a:rPr lang="en-US" dirty="0" smtClean="0">
                <a:solidFill>
                  <a:schemeClr val="accent2">
                    <a:lumMod val="75000"/>
                  </a:schemeClr>
                </a:solidFill>
              </a:rPr>
              <a:t>ART TEST OVER ALL  LATIN WORD PARTS AND TERMS TUESDAY</a:t>
            </a:r>
            <a:endParaRPr lang="en-US" dirty="0">
              <a:solidFill>
                <a:schemeClr val="accent2">
                  <a:lumMod val="75000"/>
                </a:schemeClr>
              </a:solidFill>
            </a:endParaRPr>
          </a:p>
          <a:p>
            <a:endParaRPr lang="en-US" dirty="0" smtClean="0">
              <a:solidFill>
                <a:schemeClr val="accent2">
                  <a:lumMod val="75000"/>
                </a:schemeClr>
              </a:solidFill>
            </a:endParaRPr>
          </a:p>
        </p:txBody>
      </p:sp>
    </p:spTree>
    <p:extLst>
      <p:ext uri="{BB962C8B-B14F-4D97-AF65-F5344CB8AC3E}">
        <p14:creationId xmlns:p14="http://schemas.microsoft.com/office/powerpoint/2010/main" val="36937286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WEEK TEN</a:t>
            </a:r>
            <a:endParaRPr lang="en-US" dirty="0"/>
          </a:p>
        </p:txBody>
      </p:sp>
      <p:sp>
        <p:nvSpPr>
          <p:cNvPr id="8" name="Subtitle 7"/>
          <p:cNvSpPr>
            <a:spLocks noGrp="1"/>
          </p:cNvSpPr>
          <p:nvPr>
            <p:ph type="subTitle" idx="1"/>
          </p:nvPr>
        </p:nvSpPr>
        <p:spPr/>
        <p:txBody>
          <a:bodyPr/>
          <a:lstStyle/>
          <a:p>
            <a:r>
              <a:rPr lang="en-US" dirty="0" smtClean="0"/>
              <a:t>October 30</a:t>
            </a:r>
            <a:r>
              <a:rPr lang="en-US" baseline="30000" dirty="0" smtClean="0"/>
              <a:t>th</a:t>
            </a:r>
            <a:r>
              <a:rPr lang="en-US" dirty="0" smtClean="0"/>
              <a:t> ~ November 5</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10331491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8063"/>
            <a:ext cx="9144000" cy="519638"/>
          </a:xfrm>
        </p:spPr>
        <p:txBody>
          <a:bodyPr>
            <a:normAutofit fontScale="90000"/>
          </a:bodyPr>
          <a:lstStyle/>
          <a:p>
            <a:r>
              <a:rPr lang="en-US" dirty="0" smtClean="0"/>
              <a:t>October 30</a:t>
            </a:r>
            <a:r>
              <a:rPr lang="en-US" baseline="30000" dirty="0" smtClean="0"/>
              <a:t>th</a:t>
            </a:r>
            <a:r>
              <a:rPr lang="en-US" dirty="0" smtClean="0"/>
              <a:t>, Monday     </a:t>
            </a:r>
            <a:r>
              <a:rPr lang="en-US" dirty="0" smtClean="0">
                <a:solidFill>
                  <a:srgbClr val="FF0000"/>
                </a:solidFill>
              </a:rPr>
              <a:t>ART TOMORROW</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315949" cy="5517347"/>
          </a:xfrm>
        </p:spPr>
        <p:txBody>
          <a:bodyPr>
            <a:normAutofit fontScale="85000" lnSpcReduction="20000"/>
          </a:bodyPr>
          <a:lstStyle/>
          <a:p>
            <a:r>
              <a:rPr lang="en-US" dirty="0" smtClean="0"/>
              <a:t>You will need: SSR book, </a:t>
            </a:r>
            <a:r>
              <a:rPr lang="en-US" dirty="0"/>
              <a:t>i</a:t>
            </a:r>
            <a:r>
              <a:rPr lang="en-US" dirty="0" smtClean="0"/>
              <a:t>ndex cards, spiral, pen/pencil,  </a:t>
            </a:r>
            <a:r>
              <a:rPr lang="en-US" dirty="0"/>
              <a:t>c</a:t>
            </a:r>
            <a:r>
              <a:rPr lang="en-US" dirty="0" smtClean="0"/>
              <a:t>omp book, </a:t>
            </a:r>
            <a:r>
              <a:rPr lang="en-US" i="1" dirty="0" smtClean="0"/>
              <a:t>Dracula </a:t>
            </a:r>
            <a:r>
              <a:rPr lang="en-US" dirty="0" smtClean="0"/>
              <a:t>handout vocabulary</a:t>
            </a:r>
          </a:p>
          <a:p>
            <a:r>
              <a:rPr lang="en-US" dirty="0" smtClean="0"/>
              <a:t>Read your SSR book 15 minutes.  In a couple sentences describe the antagonist.</a:t>
            </a:r>
          </a:p>
          <a:p>
            <a:r>
              <a:rPr lang="en-US" dirty="0" smtClean="0"/>
              <a:t>In your spiral on page 2, let’s review classroom rules.</a:t>
            </a:r>
          </a:p>
          <a:p>
            <a:r>
              <a:rPr lang="en-US" dirty="0" smtClean="0"/>
              <a:t>In your comp book you will answer questions. (Next slide)</a:t>
            </a:r>
          </a:p>
          <a:p>
            <a:r>
              <a:rPr lang="en-US" dirty="0" smtClean="0"/>
              <a:t>Today you will create 15 new Latin root flash cards.  </a:t>
            </a:r>
            <a:r>
              <a:rPr lang="en-US" dirty="0" err="1" smtClean="0"/>
              <a:t>Woohoo</a:t>
            </a:r>
            <a:r>
              <a:rPr lang="en-US" dirty="0" smtClean="0"/>
              <a:t>! you are up to 90 </a:t>
            </a:r>
            <a:r>
              <a:rPr lang="en-US" dirty="0" smtClean="0">
                <a:sym typeface="Wingdings"/>
              </a:rPr>
              <a:t> You will only test over Latin on Friday beginning with #60-90</a:t>
            </a:r>
          </a:p>
          <a:p>
            <a:r>
              <a:rPr lang="en-US" dirty="0" smtClean="0">
                <a:sym typeface="Wingdings"/>
              </a:rPr>
              <a:t>With your shoulder partner make a T-Chart of Dracula and Frankenstein and make a list under each of what you know about them</a:t>
            </a:r>
          </a:p>
          <a:p>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85000" lnSpcReduction="10000"/>
          </a:bodyPr>
          <a:lstStyle/>
          <a:p>
            <a:r>
              <a:rPr lang="en-US" dirty="0" smtClean="0"/>
              <a:t>You will reflect on your learning experience and practices to determine how to do well in this new 9 weeks</a:t>
            </a:r>
          </a:p>
          <a:p>
            <a:r>
              <a:rPr lang="en-US" dirty="0" smtClean="0"/>
              <a:t>You will learn additional root words and complex words from 2 passages you will read this week.</a:t>
            </a:r>
          </a:p>
          <a:p>
            <a:r>
              <a:rPr lang="en-US" dirty="0" smtClean="0"/>
              <a:t>Assessment –  End of week ART quiz </a:t>
            </a:r>
          </a:p>
          <a:p>
            <a:r>
              <a:rPr lang="en-US" dirty="0" smtClean="0"/>
              <a:t>Exit ticket: What do you want to learn this 9 weeks?</a:t>
            </a:r>
            <a:endParaRPr lang="en-US" dirty="0"/>
          </a:p>
          <a:p>
            <a:pPr marL="0" indent="0">
              <a:buNone/>
            </a:pPr>
            <a:endParaRPr lang="en-US" dirty="0"/>
          </a:p>
          <a:p>
            <a:r>
              <a:rPr lang="en-US" dirty="0"/>
              <a:t>TEKS</a:t>
            </a:r>
            <a:r>
              <a:rPr lang="en-US" dirty="0" smtClean="0"/>
              <a:t>: </a:t>
            </a:r>
            <a:r>
              <a:rPr lang="en-US" dirty="0"/>
              <a:t>1A, 1D, 2B, 2C, 9A, 9B, 9D, 19A, 19B</a:t>
            </a:r>
          </a:p>
          <a:p>
            <a:endParaRPr lang="en-US" dirty="0" smtClean="0"/>
          </a:p>
          <a:p>
            <a:r>
              <a:rPr lang="en-US" dirty="0" smtClean="0">
                <a:solidFill>
                  <a:schemeClr val="accent2">
                    <a:lumMod val="75000"/>
                  </a:schemeClr>
                </a:solidFill>
              </a:rPr>
              <a:t>Announcements: This is Red Ribbon Week – Character Day tomorrow</a:t>
            </a:r>
          </a:p>
        </p:txBody>
      </p:sp>
    </p:spTree>
    <p:extLst>
      <p:ext uri="{BB962C8B-B14F-4D97-AF65-F5344CB8AC3E}">
        <p14:creationId xmlns:p14="http://schemas.microsoft.com/office/powerpoint/2010/main" val="40327510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Questions to Ponder</a:t>
            </a:r>
            <a:endParaRPr lang="en-US" dirty="0"/>
          </a:p>
        </p:txBody>
      </p:sp>
      <p:sp>
        <p:nvSpPr>
          <p:cNvPr id="8" name="Content Placeholder 7"/>
          <p:cNvSpPr>
            <a:spLocks noGrp="1"/>
          </p:cNvSpPr>
          <p:nvPr>
            <p:ph idx="1"/>
          </p:nvPr>
        </p:nvSpPr>
        <p:spPr/>
        <p:txBody>
          <a:bodyPr/>
          <a:lstStyle/>
          <a:p>
            <a:r>
              <a:rPr lang="en-US" dirty="0" smtClean="0"/>
              <a:t>How did you do last 9 weeks in your classes?</a:t>
            </a:r>
          </a:p>
          <a:p>
            <a:r>
              <a:rPr lang="en-US" dirty="0" smtClean="0"/>
              <a:t>What problems did you have?</a:t>
            </a:r>
          </a:p>
          <a:p>
            <a:r>
              <a:rPr lang="en-US" dirty="0" smtClean="0"/>
              <a:t>What worked?  What didn’t?</a:t>
            </a:r>
          </a:p>
          <a:p>
            <a:r>
              <a:rPr lang="en-US" dirty="0" smtClean="0"/>
              <a:t>What problems do you need to correct?</a:t>
            </a:r>
          </a:p>
          <a:p>
            <a:r>
              <a:rPr lang="en-US" dirty="0" smtClean="0"/>
              <a:t>How are you going to correct them?</a:t>
            </a:r>
          </a:p>
          <a:p>
            <a:endParaRPr lang="en-US" dirty="0"/>
          </a:p>
          <a:p>
            <a:r>
              <a:rPr lang="is-IS" dirty="0"/>
              <a:t>…Okay enough, I see you sleeping...now write!</a:t>
            </a:r>
            <a:endParaRPr lang="en-US" dirty="0"/>
          </a:p>
        </p:txBody>
      </p:sp>
    </p:spTree>
    <p:extLst>
      <p:ext uri="{BB962C8B-B14F-4D97-AF65-F5344CB8AC3E}">
        <p14:creationId xmlns:p14="http://schemas.microsoft.com/office/powerpoint/2010/main" val="16175118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31</a:t>
            </a:r>
            <a:r>
              <a:rPr lang="en-US" baseline="30000" dirty="0" smtClean="0"/>
              <a:t>st</a:t>
            </a:r>
            <a:r>
              <a:rPr lang="en-US" dirty="0" smtClean="0"/>
              <a:t>, Tuesday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lnSpcReduction="10000"/>
          </a:bodyPr>
          <a:lstStyle/>
          <a:p>
            <a:r>
              <a:rPr lang="en-US" dirty="0" smtClean="0"/>
              <a:t>You will need: SSR book, </a:t>
            </a:r>
            <a:r>
              <a:rPr lang="en-US" dirty="0"/>
              <a:t>i</a:t>
            </a:r>
            <a:r>
              <a:rPr lang="en-US" dirty="0" smtClean="0"/>
              <a:t>ndex cards, spiral, pen/pencil,  </a:t>
            </a:r>
            <a:r>
              <a:rPr lang="en-US" i="1" dirty="0" smtClean="0"/>
              <a:t>Dracula  </a:t>
            </a:r>
            <a:r>
              <a:rPr lang="en-US" dirty="0" smtClean="0"/>
              <a:t>handout</a:t>
            </a:r>
          </a:p>
          <a:p>
            <a:r>
              <a:rPr lang="en-US" dirty="0" smtClean="0"/>
              <a:t>Read 15 minutes.  Record a moment of suspense in your novel.</a:t>
            </a:r>
          </a:p>
          <a:p>
            <a:r>
              <a:rPr lang="en-US" dirty="0">
                <a:sym typeface="Wingdings"/>
              </a:rPr>
              <a:t>Vocabulary pre-</a:t>
            </a:r>
            <a:r>
              <a:rPr lang="en-US" dirty="0" smtClean="0">
                <a:sym typeface="Wingdings"/>
              </a:rPr>
              <a:t>teach </a:t>
            </a:r>
            <a:endParaRPr lang="en-US" dirty="0">
              <a:sym typeface="Wingdings"/>
            </a:endParaRPr>
          </a:p>
          <a:p>
            <a:r>
              <a:rPr lang="en-US" dirty="0">
                <a:sym typeface="Wingdings"/>
              </a:rPr>
              <a:t>We will read </a:t>
            </a:r>
            <a:r>
              <a:rPr lang="en-US" i="1" dirty="0">
                <a:sym typeface="Wingdings"/>
              </a:rPr>
              <a:t>Dracula </a:t>
            </a:r>
            <a:r>
              <a:rPr lang="en-US" dirty="0">
                <a:sym typeface="Wingdings"/>
              </a:rPr>
              <a:t>and answer questions</a:t>
            </a:r>
          </a:p>
          <a:p>
            <a:r>
              <a:rPr lang="en-US" dirty="0" smtClean="0"/>
              <a:t>Pre</a:t>
            </a:r>
            <a:r>
              <a:rPr lang="en-US" dirty="0"/>
              <a:t>-teach </a:t>
            </a:r>
            <a:r>
              <a:rPr lang="en-US" dirty="0" smtClean="0"/>
              <a:t>vocabulary </a:t>
            </a:r>
            <a:r>
              <a:rPr lang="en-US" i="1" dirty="0" smtClean="0"/>
              <a:t>Frankenstein </a:t>
            </a:r>
            <a:endParaRPr lang="en-US" dirty="0" smtClean="0"/>
          </a:p>
          <a:p>
            <a:r>
              <a:rPr lang="en-US" dirty="0" smtClean="0"/>
              <a:t>You will summarize, look for main idea, understand vocabulary</a:t>
            </a:r>
          </a:p>
          <a:p>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pPr marL="0" indent="0">
              <a:buNone/>
            </a:pPr>
            <a:r>
              <a:rPr lang="en-US" dirty="0" smtClean="0"/>
              <a:t>You </a:t>
            </a:r>
            <a:r>
              <a:rPr lang="en-US" dirty="0"/>
              <a:t>will analyze the author’s approach, and state the main </a:t>
            </a:r>
            <a:r>
              <a:rPr lang="en-US" dirty="0" smtClean="0"/>
              <a:t>idea, vocabulary in context</a:t>
            </a:r>
            <a:endParaRPr lang="en-US" dirty="0"/>
          </a:p>
          <a:p>
            <a:pPr marL="0" indent="0">
              <a:buNone/>
            </a:pPr>
            <a:endParaRPr lang="en-US" dirty="0" smtClean="0"/>
          </a:p>
          <a:p>
            <a:endParaRPr lang="en-US" dirty="0" smtClean="0"/>
          </a:p>
          <a:p>
            <a:r>
              <a:rPr lang="en-US" dirty="0" smtClean="0"/>
              <a:t>Assessment –  Contrast and Comparison of the two stories</a:t>
            </a:r>
            <a:endParaRPr lang="en-US" dirty="0"/>
          </a:p>
          <a:p>
            <a:pPr marL="0" indent="0">
              <a:buNone/>
            </a:pPr>
            <a:endParaRPr lang="en-US" dirty="0"/>
          </a:p>
          <a:p>
            <a:r>
              <a:rPr lang="en-US" dirty="0"/>
              <a:t>TEKS</a:t>
            </a:r>
            <a:r>
              <a:rPr lang="en-US" dirty="0" smtClean="0"/>
              <a:t>:  1A, 1D, 2B, 2C, 9A, 9B, 9D, 19A, 19B</a:t>
            </a:r>
          </a:p>
          <a:p>
            <a:r>
              <a:rPr lang="en-US" dirty="0" smtClean="0">
                <a:solidFill>
                  <a:schemeClr val="accent2">
                    <a:lumMod val="75000"/>
                  </a:schemeClr>
                </a:solidFill>
              </a:rPr>
              <a:t>Announcements:  Neon Day</a:t>
            </a:r>
          </a:p>
        </p:txBody>
      </p:sp>
    </p:spTree>
    <p:extLst>
      <p:ext uri="{BB962C8B-B14F-4D97-AF65-F5344CB8AC3E}">
        <p14:creationId xmlns:p14="http://schemas.microsoft.com/office/powerpoint/2010/main" val="15378718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438" y="128062"/>
            <a:ext cx="8962562" cy="650983"/>
          </a:xfrm>
        </p:spPr>
        <p:txBody>
          <a:bodyPr>
            <a:normAutofit fontScale="90000"/>
          </a:bodyPr>
          <a:lstStyle/>
          <a:p>
            <a:r>
              <a:rPr lang="en-US" dirty="0" smtClean="0"/>
              <a:t>November 1</a:t>
            </a:r>
            <a:r>
              <a:rPr lang="en-US" baseline="30000" dirty="0" smtClean="0"/>
              <a:t>st</a:t>
            </a:r>
            <a:r>
              <a:rPr lang="en-US" dirty="0" smtClean="0"/>
              <a:t>, 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85000" lnSpcReduction="20000"/>
          </a:bodyPr>
          <a:lstStyle/>
          <a:p>
            <a:r>
              <a:rPr lang="en-US" dirty="0" smtClean="0"/>
              <a:t>You will need: SSR book, spiral, pen/pencil, all handouts for the week</a:t>
            </a:r>
          </a:p>
          <a:p>
            <a:r>
              <a:rPr lang="en-US" dirty="0" smtClean="0"/>
              <a:t>Today you will read for 20 minutes.  Do you see elements of foreshadowing? Record one.</a:t>
            </a:r>
          </a:p>
          <a:p>
            <a:r>
              <a:rPr lang="en-US" dirty="0" smtClean="0"/>
              <a:t>You will read Frankenstein’s Monster and answer the questions INDEPENDENTLY.</a:t>
            </a:r>
          </a:p>
          <a:p>
            <a:r>
              <a:rPr lang="en-US" dirty="0" smtClean="0"/>
              <a:t>When you are done compare the two </a:t>
            </a:r>
            <a:r>
              <a:rPr lang="en-US" dirty="0"/>
              <a:t>informational texts </a:t>
            </a:r>
            <a:r>
              <a:rPr lang="en-US" i="1" dirty="0" smtClean="0"/>
              <a:t>Dracula &amp; Frankenstein </a:t>
            </a:r>
            <a:r>
              <a:rPr lang="en-US" dirty="0" smtClean="0"/>
              <a:t>noting the </a:t>
            </a:r>
            <a:r>
              <a:rPr lang="en-US" dirty="0"/>
              <a:t>origins of </a:t>
            </a:r>
            <a:r>
              <a:rPr lang="en-US" dirty="0" smtClean="0"/>
              <a:t>the </a:t>
            </a:r>
            <a:r>
              <a:rPr lang="en-US" dirty="0"/>
              <a:t>well known stories</a:t>
            </a:r>
            <a:r>
              <a:rPr lang="en-US" dirty="0" smtClean="0"/>
              <a:t>.</a:t>
            </a:r>
          </a:p>
          <a:p>
            <a:r>
              <a:rPr lang="en-US" dirty="0" smtClean="0"/>
              <a:t>With your shoulder partner discuss how the stories have evolved through time.  How have the original stories become legends?</a:t>
            </a:r>
          </a:p>
          <a:p>
            <a:r>
              <a:rPr lang="en-US" dirty="0" smtClean="0"/>
              <a:t>Write down all that you discuss and put your names on the paper to turn in </a:t>
            </a:r>
            <a:r>
              <a:rPr lang="en-US" b="1" dirty="0" smtClean="0">
                <a:solidFill>
                  <a:srgbClr val="FF0000"/>
                </a:solidFill>
              </a:rPr>
              <a:t>at the end of the period </a:t>
            </a:r>
            <a:r>
              <a:rPr lang="en-US" dirty="0" smtClean="0"/>
              <a:t>with your Frankenstein answer sheet.</a:t>
            </a:r>
            <a:endParaRPr lang="en-US" dirty="0"/>
          </a:p>
          <a:p>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85000" lnSpcReduction="20000"/>
          </a:bodyPr>
          <a:lstStyle/>
          <a:p>
            <a:pPr marL="0" indent="0">
              <a:buNone/>
            </a:pPr>
            <a:r>
              <a:rPr lang="en-US" dirty="0"/>
              <a:t>You will analyze the author’s approach, and state the main idea, vocabulary in context</a:t>
            </a:r>
          </a:p>
          <a:p>
            <a:pPr marL="0" indent="0">
              <a:buNone/>
            </a:pPr>
            <a:r>
              <a:rPr lang="en-US" dirty="0" smtClean="0"/>
              <a:t>Today </a:t>
            </a:r>
            <a:r>
              <a:rPr lang="en-US" dirty="0"/>
              <a:t>you will look at and make connections between two writings.  You will defend inferences and complex conclusions</a:t>
            </a:r>
          </a:p>
          <a:p>
            <a:pPr marL="0" indent="0">
              <a:buNone/>
            </a:pPr>
            <a:r>
              <a:rPr lang="en-US" dirty="0" smtClean="0"/>
              <a:t>You will continue to make critical analysis of the two readings and read one additional today.</a:t>
            </a:r>
          </a:p>
          <a:p>
            <a:r>
              <a:rPr lang="en-US" dirty="0" smtClean="0"/>
              <a:t>Assessment – Exit ticket – give an example of an exaggerated belief that has come from either Dracula or Frankenstein.</a:t>
            </a:r>
            <a:endParaRPr lang="en-US" dirty="0"/>
          </a:p>
          <a:p>
            <a:pPr marL="0" indent="0">
              <a:buNone/>
            </a:pPr>
            <a:endParaRPr lang="en-US" dirty="0"/>
          </a:p>
          <a:p>
            <a:r>
              <a:rPr lang="en-US" dirty="0"/>
              <a:t>TEKS</a:t>
            </a:r>
            <a:r>
              <a:rPr lang="en-US" dirty="0" smtClean="0"/>
              <a:t>: </a:t>
            </a:r>
            <a:r>
              <a:rPr lang="en-US" dirty="0"/>
              <a:t>1A, 1D, 2B, 2C, 9A, 9B, 9D, 19A, 19B</a:t>
            </a:r>
          </a:p>
          <a:p>
            <a:endParaRPr lang="en-US" dirty="0" smtClean="0"/>
          </a:p>
          <a:p>
            <a:r>
              <a:rPr lang="en-US" dirty="0" smtClean="0">
                <a:solidFill>
                  <a:schemeClr val="accent2">
                    <a:lumMod val="75000"/>
                  </a:schemeClr>
                </a:solidFill>
              </a:rPr>
              <a:t>Announcements:</a:t>
            </a:r>
            <a:r>
              <a:rPr lang="en-US" dirty="0">
                <a:solidFill>
                  <a:schemeClr val="accent2">
                    <a:lumMod val="75000"/>
                  </a:schemeClr>
                </a:solidFill>
              </a:rPr>
              <a:t> </a:t>
            </a:r>
            <a:r>
              <a:rPr lang="en-US" dirty="0" smtClean="0">
                <a:solidFill>
                  <a:schemeClr val="accent2">
                    <a:lumMod val="75000"/>
                  </a:schemeClr>
                </a:solidFill>
              </a:rPr>
              <a:t>Sock Day tomorrow</a:t>
            </a:r>
          </a:p>
        </p:txBody>
      </p:sp>
    </p:spTree>
    <p:extLst>
      <p:ext uri="{BB962C8B-B14F-4D97-AF65-F5344CB8AC3E}">
        <p14:creationId xmlns:p14="http://schemas.microsoft.com/office/powerpoint/2010/main" val="1006021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November 2</a:t>
            </a:r>
            <a:r>
              <a:rPr lang="en-US" baseline="30000" dirty="0" smtClean="0"/>
              <a:t>nd</a:t>
            </a:r>
            <a:r>
              <a:rPr lang="en-US" dirty="0" smtClean="0"/>
              <a:t>, Thursday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a:bodyPr>
          <a:lstStyle/>
          <a:p>
            <a:r>
              <a:rPr lang="en-US" dirty="0" smtClean="0"/>
              <a:t>You will need: SSR book, spiral, pen/pencil, handouts on Bloody Mary</a:t>
            </a:r>
          </a:p>
          <a:p>
            <a:r>
              <a:rPr lang="en-US" dirty="0" smtClean="0"/>
              <a:t>Today you will read 15 minutes.  Record: of the monsters we have read about which one do you most identify with, and why?</a:t>
            </a:r>
          </a:p>
          <a:p>
            <a:r>
              <a:rPr lang="en-US" dirty="0" smtClean="0"/>
              <a:t>You will read the two passages about Bloody Mary.</a:t>
            </a:r>
          </a:p>
          <a:p>
            <a:r>
              <a:rPr lang="en-US" dirty="0" smtClean="0"/>
              <a:t>Annotate as you read: </a:t>
            </a:r>
            <a:r>
              <a:rPr lang="en-US" dirty="0"/>
              <a:t>r</a:t>
            </a:r>
            <a:r>
              <a:rPr lang="en-US" dirty="0" smtClean="0"/>
              <a:t>hetorical devices, vocabulary, theme, tone, figurative language, and note main points in the margins, highlight important elements and write reason above.</a:t>
            </a:r>
          </a:p>
          <a:p>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pPr marL="0" indent="0">
              <a:buNone/>
            </a:pPr>
            <a:endParaRPr lang="en-US" dirty="0" smtClean="0"/>
          </a:p>
          <a:p>
            <a:r>
              <a:rPr lang="en-US" dirty="0" smtClean="0"/>
              <a:t>Assessment –  Articles will show understanding through annotation.</a:t>
            </a:r>
          </a:p>
          <a:p>
            <a:r>
              <a:rPr lang="en-US" dirty="0" smtClean="0"/>
              <a:t>Exit ticket – write connections between Mary’s life and the legend.</a:t>
            </a:r>
            <a:endParaRPr lang="en-US" dirty="0"/>
          </a:p>
          <a:p>
            <a:pPr marL="0" indent="0">
              <a:buNone/>
            </a:pPr>
            <a:endParaRPr lang="en-US" dirty="0"/>
          </a:p>
          <a:p>
            <a:r>
              <a:rPr lang="en-US" dirty="0"/>
              <a:t>TEKS</a:t>
            </a:r>
            <a:r>
              <a:rPr lang="en-US" dirty="0" smtClean="0"/>
              <a:t>: </a:t>
            </a:r>
            <a:r>
              <a:rPr lang="en-US" dirty="0"/>
              <a:t>1A, 1D, 2B, 2C, 9A, 9B, 9D, 19A, 19B</a:t>
            </a:r>
          </a:p>
          <a:p>
            <a:endParaRPr lang="en-US" dirty="0" smtClean="0"/>
          </a:p>
          <a:p>
            <a:r>
              <a:rPr lang="en-US" dirty="0" smtClean="0">
                <a:solidFill>
                  <a:schemeClr val="accent2">
                    <a:lumMod val="75000"/>
                  </a:schemeClr>
                </a:solidFill>
              </a:rPr>
              <a:t>Announcements: College Day tomorrow</a:t>
            </a:r>
          </a:p>
        </p:txBody>
      </p:sp>
    </p:spTree>
    <p:extLst>
      <p:ext uri="{BB962C8B-B14F-4D97-AF65-F5344CB8AC3E}">
        <p14:creationId xmlns:p14="http://schemas.microsoft.com/office/powerpoint/2010/main" val="2206705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Turn to your partner and share your thought</a:t>
            </a:r>
          </a:p>
          <a:p>
            <a:endParaRPr lang="en-US" dirty="0"/>
          </a:p>
          <a:p>
            <a:r>
              <a:rPr lang="en-US" dirty="0" smtClean="0"/>
              <a:t>I think this quote means_______________</a:t>
            </a:r>
            <a:endParaRPr lang="en-US" dirty="0"/>
          </a:p>
        </p:txBody>
      </p:sp>
    </p:spTree>
    <p:extLst>
      <p:ext uri="{BB962C8B-B14F-4D97-AF65-F5344CB8AC3E}">
        <p14:creationId xmlns:p14="http://schemas.microsoft.com/office/powerpoint/2010/main" val="15598560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029700" cy="2151062"/>
          </a:xfrm>
        </p:spPr>
        <p:txBody>
          <a:bodyPr>
            <a:normAutofit fontScale="90000"/>
          </a:bodyPr>
          <a:lstStyle/>
          <a:p>
            <a:r>
              <a:rPr lang="en-US" dirty="0" smtClean="0"/>
              <a:t>Take the two sentence stems and create a 4 sentence paragraph with each of them utilizing information from the texts.</a:t>
            </a:r>
            <a:endParaRPr lang="en-US" dirty="0"/>
          </a:p>
        </p:txBody>
      </p:sp>
      <p:sp>
        <p:nvSpPr>
          <p:cNvPr id="8" name="Content Placeholder 7"/>
          <p:cNvSpPr>
            <a:spLocks noGrp="1"/>
          </p:cNvSpPr>
          <p:nvPr>
            <p:ph idx="1"/>
          </p:nvPr>
        </p:nvSpPr>
        <p:spPr>
          <a:xfrm>
            <a:off x="457200" y="2654300"/>
            <a:ext cx="8229600" cy="3471863"/>
          </a:xfrm>
        </p:spPr>
        <p:txBody>
          <a:bodyPr/>
          <a:lstStyle/>
          <a:p>
            <a:r>
              <a:rPr lang="en-US" dirty="0" smtClean="0"/>
              <a:t>Mary Tudor the daughter of King Henry the VIII was known as</a:t>
            </a:r>
            <a:r>
              <a:rPr lang="is-IS" dirty="0" smtClean="0"/>
              <a:t>….. </a:t>
            </a:r>
            <a:endParaRPr lang="is-IS" dirty="0"/>
          </a:p>
          <a:p>
            <a:endParaRPr lang="is-IS" dirty="0" smtClean="0"/>
          </a:p>
          <a:p>
            <a:r>
              <a:rPr lang="is-IS" dirty="0" smtClean="0"/>
              <a:t>The legend of Bloody Mary began ....</a:t>
            </a:r>
            <a:endParaRPr lang="en-US" dirty="0"/>
          </a:p>
        </p:txBody>
      </p:sp>
    </p:spTree>
    <p:extLst>
      <p:ext uri="{BB962C8B-B14F-4D97-AF65-F5344CB8AC3E}">
        <p14:creationId xmlns:p14="http://schemas.microsoft.com/office/powerpoint/2010/main" val="28372645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November 3</a:t>
            </a:r>
            <a:r>
              <a:rPr lang="en-US" baseline="30000" dirty="0" smtClean="0"/>
              <a:t>rd</a:t>
            </a:r>
            <a:r>
              <a:rPr lang="en-US" dirty="0" smtClean="0"/>
              <a:t>, Friday     </a:t>
            </a:r>
            <a:r>
              <a:rPr lang="en-US" dirty="0" smtClean="0">
                <a:solidFill>
                  <a:srgbClr val="FF0000"/>
                </a:solidFill>
              </a:rPr>
              <a:t>ART TODAY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spiral, pen/pencil, </a:t>
            </a:r>
          </a:p>
          <a:p>
            <a:r>
              <a:rPr lang="en-US" dirty="0" smtClean="0"/>
              <a:t>Today you will take your ART Quiz (5 minutes to review flash cards)</a:t>
            </a:r>
          </a:p>
          <a:p>
            <a:r>
              <a:rPr lang="en-US" dirty="0" smtClean="0"/>
              <a:t>Read until all are finished.</a:t>
            </a:r>
          </a:p>
          <a:p>
            <a:r>
              <a:rPr lang="en-US" dirty="0" smtClean="0"/>
              <a:t>Using the three examples we have explored all week, you will write an essay ~ The Monster Within. (Did someone say Ghost Story?....What was that noise?)</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497387" y="1195248"/>
            <a:ext cx="4532313" cy="5517347"/>
          </a:xfrm>
        </p:spPr>
        <p:txBody>
          <a:bodyPr>
            <a:normAutofit fontScale="92500" lnSpcReduction="20000"/>
          </a:bodyPr>
          <a:lstStyle/>
          <a:p>
            <a:pPr marL="0" indent="0">
              <a:buNone/>
            </a:pPr>
            <a:r>
              <a:rPr lang="en-US" dirty="0" smtClean="0"/>
              <a:t>You will demonstrate your knowledge of Latin Roots, Affixes, and terms to date.</a:t>
            </a:r>
          </a:p>
          <a:p>
            <a:pPr marL="0" indent="0">
              <a:buNone/>
            </a:pPr>
            <a:endParaRPr lang="en-US" dirty="0" smtClean="0"/>
          </a:p>
          <a:p>
            <a:r>
              <a:rPr lang="en-US" dirty="0" smtClean="0"/>
              <a:t>Assessment – ART Quiz &amp; Monster Draft</a:t>
            </a:r>
            <a:endParaRPr lang="en-US" dirty="0"/>
          </a:p>
          <a:p>
            <a:pPr marL="0" indent="0">
              <a:buNone/>
            </a:pPr>
            <a:endParaRPr lang="en-US" dirty="0"/>
          </a:p>
          <a:p>
            <a:r>
              <a:rPr lang="en-US" dirty="0" smtClean="0"/>
              <a:t>TEKS</a:t>
            </a:r>
            <a:r>
              <a:rPr lang="en-US" dirty="0"/>
              <a:t>: 1A, 1D, 2B, 2C, 9A, 9B, 9D, 19A, </a:t>
            </a:r>
            <a:r>
              <a:rPr lang="en-US" dirty="0" smtClean="0"/>
              <a:t>19B</a:t>
            </a:r>
          </a:p>
          <a:p>
            <a:r>
              <a:rPr lang="en-US" dirty="0" smtClean="0">
                <a:solidFill>
                  <a:schemeClr val="accent2">
                    <a:lumMod val="75000"/>
                  </a:schemeClr>
                </a:solidFill>
              </a:rPr>
              <a:t>Announcements: Rough Draft of Essay will be due on Monday NO EXCUSES!! ~Mandatory Tutoring will result. </a:t>
            </a:r>
            <a:r>
              <a:rPr lang="en-US" dirty="0" smtClean="0">
                <a:solidFill>
                  <a:schemeClr val="accent2">
                    <a:lumMod val="75000"/>
                  </a:schemeClr>
                </a:solidFill>
                <a:sym typeface="Wingdings"/>
              </a:rPr>
              <a:t></a:t>
            </a:r>
            <a:endParaRPr lang="en-US" dirty="0" smtClean="0">
              <a:solidFill>
                <a:schemeClr val="accent2">
                  <a:lumMod val="75000"/>
                </a:schemeClr>
              </a:solidFill>
            </a:endParaRPr>
          </a:p>
          <a:p>
            <a:r>
              <a:rPr lang="en-US" dirty="0" smtClean="0">
                <a:solidFill>
                  <a:schemeClr val="accent2">
                    <a:lumMod val="75000"/>
                  </a:schemeClr>
                </a:solidFill>
              </a:rPr>
              <a:t>Monster and final essay due on Tuesday</a:t>
            </a:r>
          </a:p>
          <a:p>
            <a:r>
              <a:rPr lang="en-US" dirty="0" smtClean="0">
                <a:solidFill>
                  <a:schemeClr val="accent2">
                    <a:lumMod val="75000"/>
                  </a:schemeClr>
                </a:solidFill>
              </a:rPr>
              <a:t>Have a great weekend</a:t>
            </a:r>
            <a:r>
              <a:rPr lang="is-IS" dirty="0" smtClean="0">
                <a:solidFill>
                  <a:schemeClr val="accent2">
                    <a:lumMod val="75000"/>
                  </a:schemeClr>
                </a:solidFill>
              </a:rPr>
              <a:t>…sweet goolish dreams...don’t let the monster’s bite. ;)</a:t>
            </a:r>
          </a:p>
          <a:p>
            <a:endParaRPr lang="en-US" dirty="0" smtClean="0">
              <a:solidFill>
                <a:schemeClr val="accent2">
                  <a:lumMod val="75000"/>
                </a:schemeClr>
              </a:solidFill>
            </a:endParaRPr>
          </a:p>
        </p:txBody>
      </p:sp>
    </p:spTree>
    <p:extLst>
      <p:ext uri="{BB962C8B-B14F-4D97-AF65-F5344CB8AC3E}">
        <p14:creationId xmlns:p14="http://schemas.microsoft.com/office/powerpoint/2010/main" val="42369607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WEEK NINE</a:t>
            </a:r>
            <a:endParaRPr lang="en-US" dirty="0"/>
          </a:p>
        </p:txBody>
      </p:sp>
      <p:sp>
        <p:nvSpPr>
          <p:cNvPr id="8" name="Subtitle 7"/>
          <p:cNvSpPr>
            <a:spLocks noGrp="1"/>
          </p:cNvSpPr>
          <p:nvPr>
            <p:ph type="subTitle" idx="1"/>
          </p:nvPr>
        </p:nvSpPr>
        <p:spPr/>
        <p:txBody>
          <a:bodyPr/>
          <a:lstStyle/>
          <a:p>
            <a:r>
              <a:rPr lang="en-US" dirty="0" smtClean="0"/>
              <a:t>October 23</a:t>
            </a:r>
            <a:r>
              <a:rPr lang="en-US" baseline="30000" dirty="0" smtClean="0"/>
              <a:t>rd</a:t>
            </a:r>
            <a:r>
              <a:rPr lang="en-US" dirty="0" smtClean="0"/>
              <a:t> ~ October 27</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1221662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23rd, Monday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a:t>
            </a:r>
            <a:r>
              <a:rPr lang="en-US" dirty="0"/>
              <a:t>i</a:t>
            </a:r>
            <a:r>
              <a:rPr lang="en-US" dirty="0" smtClean="0"/>
              <a:t>ndex cards, spiral, pen/pencil, speeches from last week</a:t>
            </a:r>
          </a:p>
          <a:p>
            <a:r>
              <a:rPr lang="en-US" dirty="0" smtClean="0"/>
              <a:t>Today you will work with the 1</a:t>
            </a:r>
            <a:r>
              <a:rPr lang="en-US" baseline="30000" dirty="0" smtClean="0"/>
              <a:t>st</a:t>
            </a:r>
            <a:r>
              <a:rPr lang="en-US" dirty="0" smtClean="0"/>
              <a:t> 75 word parts in a friendly competition</a:t>
            </a:r>
            <a:r>
              <a:rPr lang="is-IS" dirty="0" smtClean="0"/>
              <a:t>…but maybe not too friendly since you will want the candy.</a:t>
            </a:r>
          </a:p>
          <a:p>
            <a:r>
              <a:rPr lang="is-IS" dirty="0" smtClean="0"/>
              <a:t>We will once again delve into the speeches of Kennedy and Barack...this is a skill you will need for the upcoming exam, so pay attention!!</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85000" lnSpcReduction="20000"/>
          </a:bodyPr>
          <a:lstStyle/>
          <a:p>
            <a:r>
              <a:rPr lang="en-US" dirty="0" smtClean="0"/>
              <a:t>You will understand how to decipher word meanings by creating words with your word parts and discovering words you may not know. </a:t>
            </a:r>
          </a:p>
          <a:p>
            <a:r>
              <a:rPr lang="en-US" dirty="0" smtClean="0"/>
              <a:t>You will analyze author’s purpose, audience, message, rhetorical technique and how it influences the reader and creates meaning</a:t>
            </a:r>
          </a:p>
          <a:p>
            <a:r>
              <a:rPr lang="en-US" dirty="0" smtClean="0"/>
              <a:t>Assessment – word part understanding through creation of charts and gallery walk; and a well annotated speech</a:t>
            </a:r>
            <a:r>
              <a:rPr lang="is-IS" dirty="0" smtClean="0"/>
              <a:t>…no rhetoric left behind.</a:t>
            </a:r>
            <a:endParaRPr lang="en-US" dirty="0"/>
          </a:p>
          <a:p>
            <a:pPr marL="0" indent="0">
              <a:buNone/>
            </a:pPr>
            <a:endParaRPr lang="en-US" dirty="0"/>
          </a:p>
          <a:p>
            <a:r>
              <a:rPr lang="en-US" dirty="0"/>
              <a:t>TEKS</a:t>
            </a:r>
            <a:r>
              <a:rPr lang="en-US" dirty="0" smtClean="0"/>
              <a:t>: 1, 1A, 1D, 1E, 2, 2A, 16, 9D, 8A, 9D, 6A, </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17687448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438" y="128062"/>
            <a:ext cx="8784762" cy="650983"/>
          </a:xfrm>
        </p:spPr>
        <p:txBody>
          <a:bodyPr>
            <a:normAutofit fontScale="90000"/>
          </a:bodyPr>
          <a:lstStyle/>
          <a:p>
            <a:r>
              <a:rPr lang="en-US" dirty="0" smtClean="0"/>
              <a:t>October 24</a:t>
            </a:r>
            <a:r>
              <a:rPr lang="en-US" baseline="30000" dirty="0" smtClean="0"/>
              <a:t>th</a:t>
            </a:r>
            <a:r>
              <a:rPr lang="en-US" dirty="0" smtClean="0"/>
              <a:t>, Tuesday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handouts,  spiral, pen/pencil, highlighter</a:t>
            </a:r>
          </a:p>
          <a:p>
            <a:r>
              <a:rPr lang="en-US" dirty="0" smtClean="0"/>
              <a:t>Read for 15 minutes.  Record your pages.  Copy a sentence that reflects the tone and tell me what the tone is.</a:t>
            </a:r>
          </a:p>
          <a:p>
            <a:r>
              <a:rPr lang="en-US" dirty="0" smtClean="0"/>
              <a:t>We will take a walk down Memory Lane</a:t>
            </a:r>
            <a:r>
              <a:rPr lang="is-IS" dirty="0" smtClean="0"/>
              <a:t>….did someone say, “Grammar!” Remember we discovered one thing that shows a lack of credibility is a lack of proper grammar.</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77500" lnSpcReduction="20000"/>
          </a:bodyPr>
          <a:lstStyle/>
          <a:p>
            <a:r>
              <a:rPr lang="en-US" dirty="0" smtClean="0"/>
              <a:t>You will revisit the rules of capitalization, the role of the preposition, (He is never the subject or verb in your sentence! He is a minor player.) and which of those FANBOYS do you want to call on. </a:t>
            </a:r>
            <a:r>
              <a:rPr lang="en-US" dirty="0" smtClean="0">
                <a:sym typeface="Wingdings"/>
              </a:rPr>
              <a:t></a:t>
            </a:r>
            <a:endParaRPr lang="en-US" dirty="0" smtClean="0"/>
          </a:p>
          <a:p>
            <a:r>
              <a:rPr lang="en-US" dirty="0" smtClean="0"/>
              <a:t>Assessment:</a:t>
            </a:r>
          </a:p>
          <a:p>
            <a:r>
              <a:rPr lang="en-US" dirty="0" smtClean="0"/>
              <a:t>You have a handout packet.  We will work through the majority of it in stations today, BUT WHATEVER REMAINS IS HOMEWORK.  </a:t>
            </a:r>
            <a:endParaRPr lang="en-US" dirty="0"/>
          </a:p>
          <a:p>
            <a:r>
              <a:rPr lang="en-US" dirty="0" smtClean="0"/>
              <a:t>It will be an awesome substitute for one of your low minor grades this semester so do take it home, and get it done!</a:t>
            </a:r>
            <a:endParaRPr lang="en-US" dirty="0"/>
          </a:p>
          <a:p>
            <a:endParaRPr lang="en-US" dirty="0"/>
          </a:p>
          <a:p>
            <a:r>
              <a:rPr lang="en-US" dirty="0"/>
              <a:t>TEKS: 1, 1A, 1D, 1E, 2, 2A, 16, 9D, 8A, 9D, 6A,</a:t>
            </a:r>
            <a:endParaRPr lang="en-US" dirty="0" smtClean="0"/>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7978885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8062"/>
            <a:ext cx="9042400" cy="650983"/>
          </a:xfrm>
        </p:spPr>
        <p:txBody>
          <a:bodyPr>
            <a:normAutofit fontScale="90000"/>
          </a:bodyPr>
          <a:lstStyle/>
          <a:p>
            <a:r>
              <a:rPr lang="en-US" dirty="0" smtClean="0"/>
              <a:t>October 25</a:t>
            </a:r>
            <a:r>
              <a:rPr lang="en-US" baseline="30000" dirty="0" smtClean="0"/>
              <a:t>th</a:t>
            </a:r>
            <a:r>
              <a:rPr lang="en-US" dirty="0" smtClean="0"/>
              <a:t>, Wednesday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a:t>
            </a:r>
            <a:r>
              <a:rPr lang="en-US" dirty="0"/>
              <a:t>i</a:t>
            </a:r>
            <a:r>
              <a:rPr lang="en-US" dirty="0" smtClean="0"/>
              <a:t>ndex cards, spiral, </a:t>
            </a:r>
            <a:r>
              <a:rPr lang="en-US" b="1" dirty="0" smtClean="0"/>
              <a:t>handout that was homework</a:t>
            </a:r>
          </a:p>
          <a:p>
            <a:endParaRPr lang="en-US" dirty="0"/>
          </a:p>
          <a:p>
            <a:r>
              <a:rPr lang="en-US" dirty="0" smtClean="0"/>
              <a:t>1&amp;2 Review, vocabulary, word parts and terms.  </a:t>
            </a:r>
            <a:r>
              <a:rPr lang="en-US" dirty="0" err="1" smtClean="0"/>
              <a:t>Quizlet</a:t>
            </a:r>
            <a:endParaRPr lang="en-US" dirty="0" smtClean="0"/>
          </a:p>
          <a:p>
            <a:pPr marL="0" indent="0">
              <a:buNone/>
            </a:pPr>
            <a:r>
              <a:rPr lang="en-US" dirty="0" err="1" smtClean="0"/>
              <a:t>www.kempenglish.weebly.com</a:t>
            </a:r>
            <a:endParaRPr lang="en-US" dirty="0" smtClean="0"/>
          </a:p>
          <a:p>
            <a:r>
              <a:rPr lang="en-US" dirty="0" smtClean="0"/>
              <a:t>3&amp;4 SSR and Fake News </a:t>
            </a:r>
            <a:r>
              <a:rPr lang="en-US" dirty="0" err="1" smtClean="0"/>
              <a:t>vs</a:t>
            </a:r>
            <a:r>
              <a:rPr lang="en-US" dirty="0" smtClean="0"/>
              <a:t> Real News  </a:t>
            </a:r>
          </a:p>
          <a:p>
            <a:r>
              <a:rPr lang="en-US" dirty="0" smtClean="0"/>
              <a:t>Finish typing essay, uploading, and show me!`</a:t>
            </a:r>
          </a:p>
          <a:p>
            <a:r>
              <a:rPr lang="en-US" dirty="0" smtClean="0"/>
              <a:t>The </a:t>
            </a:r>
            <a:r>
              <a:rPr lang="en-US" dirty="0" err="1" smtClean="0"/>
              <a:t>Onion.com</a:t>
            </a:r>
            <a:endParaRPr lang="en-US" dirty="0" smtClean="0"/>
          </a:p>
          <a:p>
            <a:pPr lvl="1"/>
            <a:r>
              <a:rPr lang="en-US" dirty="0" smtClean="0"/>
              <a:t>How do you know?</a:t>
            </a:r>
            <a:endParaRPr lang="en-US" dirty="0"/>
          </a:p>
          <a:p>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dirty="0" smtClean="0"/>
              <a:t>You will show understanding of tone, mood, author’s purpose, use of diction, figurative language, and proper sentence structure.</a:t>
            </a:r>
          </a:p>
          <a:p>
            <a:r>
              <a:rPr lang="en-US" dirty="0" smtClean="0"/>
              <a:t>Assessment: Final</a:t>
            </a:r>
            <a:endParaRPr lang="en-US" dirty="0"/>
          </a:p>
          <a:p>
            <a:endParaRPr lang="en-US" dirty="0"/>
          </a:p>
          <a:p>
            <a:endParaRPr lang="en-US" dirty="0"/>
          </a:p>
          <a:p>
            <a:r>
              <a:rPr lang="en-US" dirty="0"/>
              <a:t>TEKS: 1, 1A, 1D, 1E, 2, 2A, 16, 9D, 8A, 9D, 6A</a:t>
            </a:r>
            <a:r>
              <a:rPr lang="en-US" dirty="0" smtClean="0"/>
              <a:t>, 5A</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839269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26</a:t>
            </a:r>
            <a:r>
              <a:rPr lang="en-US" baseline="30000" dirty="0" smtClean="0"/>
              <a:t>th</a:t>
            </a:r>
            <a:r>
              <a:rPr lang="en-US" dirty="0" smtClean="0"/>
              <a:t>, Thursday </a:t>
            </a:r>
            <a:r>
              <a:rPr lang="en-US" dirty="0" smtClean="0">
                <a:solidFill>
                  <a:srgbClr val="FF0000"/>
                </a:solidFill>
              </a:rPr>
              <a:t>9 Week Exams</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spiral, grammar handout, pen/pencil, highlighters</a:t>
            </a:r>
          </a:p>
          <a:p>
            <a:endParaRPr lang="en-US" dirty="0"/>
          </a:p>
          <a:p>
            <a:r>
              <a:rPr lang="en-US" dirty="0" smtClean="0"/>
              <a:t>1</a:t>
            </a:r>
            <a:r>
              <a:rPr lang="en-US" baseline="30000" dirty="0" smtClean="0"/>
              <a:t>st</a:t>
            </a:r>
            <a:r>
              <a:rPr lang="en-US" dirty="0" smtClean="0"/>
              <a:t> &amp; 2</a:t>
            </a:r>
            <a:r>
              <a:rPr lang="en-US" baseline="30000" dirty="0" smtClean="0"/>
              <a:t>nd</a:t>
            </a:r>
            <a:r>
              <a:rPr lang="en-US" dirty="0" smtClean="0"/>
              <a:t> Final</a:t>
            </a:r>
          </a:p>
          <a:p>
            <a:r>
              <a:rPr lang="en-US" dirty="0" smtClean="0"/>
              <a:t>3</a:t>
            </a:r>
            <a:r>
              <a:rPr lang="en-US" baseline="30000" dirty="0" smtClean="0"/>
              <a:t>rd</a:t>
            </a:r>
            <a:r>
              <a:rPr lang="en-US" dirty="0" smtClean="0"/>
              <a:t> &amp; 4</a:t>
            </a:r>
            <a:r>
              <a:rPr lang="en-US" baseline="30000" dirty="0" smtClean="0"/>
              <a:t>th</a:t>
            </a:r>
            <a:r>
              <a:rPr lang="en-US" dirty="0" smtClean="0"/>
              <a:t> Review (</a:t>
            </a:r>
            <a:r>
              <a:rPr lang="en-US" dirty="0" err="1" smtClean="0"/>
              <a:t>Quizlet</a:t>
            </a:r>
            <a:r>
              <a:rPr lang="en-US" dirty="0" smtClean="0"/>
              <a:t>)</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demonstrate an understanding of figurative language, rhetorical devices, author’s diction, purpose, and tone by completing the 9 weeks exam or participating in the class review. </a:t>
            </a:r>
          </a:p>
          <a:p>
            <a:endParaRPr lang="en-US" dirty="0" smtClean="0"/>
          </a:p>
          <a:p>
            <a:r>
              <a:rPr lang="en-US" dirty="0" smtClean="0"/>
              <a:t>Assessment: 9 weeks Exam</a:t>
            </a:r>
            <a:endParaRPr lang="en-US" dirty="0"/>
          </a:p>
          <a:p>
            <a:endParaRPr lang="en-US" dirty="0"/>
          </a:p>
          <a:p>
            <a:r>
              <a:rPr lang="en-US" dirty="0"/>
              <a:t>TEKS: 1, 1A, 1D, 1E, 2, 2A, 16, 9D, 8A, 9D, 6A</a:t>
            </a:r>
            <a:r>
              <a:rPr lang="en-US" dirty="0" smtClean="0"/>
              <a:t>, 5A</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313819724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27</a:t>
            </a:r>
            <a:r>
              <a:rPr lang="en-US" baseline="30000" dirty="0" smtClean="0"/>
              <a:t>th</a:t>
            </a:r>
            <a:r>
              <a:rPr lang="en-US" dirty="0" smtClean="0"/>
              <a:t>, Friday     </a:t>
            </a:r>
            <a:r>
              <a:rPr lang="en-US" dirty="0" smtClean="0">
                <a:solidFill>
                  <a:srgbClr val="FF0000"/>
                </a:solidFill>
              </a:rPr>
              <a:t>9 Week Exam</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vocabulary sheet, pen/pencil, highlighters</a:t>
            </a:r>
          </a:p>
          <a:p>
            <a:endParaRPr lang="en-US" dirty="0"/>
          </a:p>
          <a:p>
            <a:r>
              <a:rPr lang="en-US" dirty="0" smtClean="0"/>
              <a:t>Today you will take your 9 Weeks Exam.  </a:t>
            </a:r>
            <a:endParaRPr lang="is-I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a:t>You will demonstrate an understanding of figurative language, rhetorical devices, author’s diction, purpose, and tone by completing the 9 weeks exam or participating in the class review. </a:t>
            </a:r>
          </a:p>
          <a:p>
            <a:endParaRPr lang="en-US" dirty="0"/>
          </a:p>
          <a:p>
            <a:r>
              <a:rPr lang="en-US" dirty="0"/>
              <a:t>Assessment: 9 weeks </a:t>
            </a:r>
            <a:r>
              <a:rPr lang="en-US" dirty="0" smtClean="0"/>
              <a:t>Exam</a:t>
            </a:r>
            <a:endParaRPr lang="en-US" dirty="0"/>
          </a:p>
          <a:p>
            <a:endParaRPr lang="en-US" dirty="0"/>
          </a:p>
          <a:p>
            <a:r>
              <a:rPr lang="en-US" dirty="0"/>
              <a:t>TEKS: 1, 1A, 1D, 1E, 2, 2A, 16, 9D, 8A, 9D, 6A</a:t>
            </a:r>
            <a:r>
              <a:rPr lang="en-US" dirty="0" smtClean="0"/>
              <a:t>, 5A</a:t>
            </a:r>
          </a:p>
          <a:p>
            <a:pPr marL="0" indent="0">
              <a:buNone/>
            </a:pPr>
            <a:r>
              <a:rPr lang="en-US" dirty="0" smtClean="0">
                <a:solidFill>
                  <a:schemeClr val="accent2">
                    <a:lumMod val="75000"/>
                  </a:schemeClr>
                </a:solidFill>
              </a:rPr>
              <a:t>Announcements:</a:t>
            </a:r>
          </a:p>
          <a:p>
            <a:pPr marL="0" indent="0">
              <a:buNone/>
            </a:pPr>
            <a:r>
              <a:rPr lang="en-US" dirty="0" smtClean="0"/>
              <a:t>Exams:  1</a:t>
            </a:r>
            <a:r>
              <a:rPr lang="en-US" baseline="30000" dirty="0" smtClean="0"/>
              <a:t>st</a:t>
            </a:r>
            <a:r>
              <a:rPr lang="en-US" dirty="0" smtClean="0"/>
              <a:t> &amp; 2</a:t>
            </a:r>
            <a:r>
              <a:rPr lang="en-US" baseline="30000" dirty="0" smtClean="0"/>
              <a:t>nd</a:t>
            </a:r>
            <a:r>
              <a:rPr lang="en-US" dirty="0" smtClean="0"/>
              <a:t> Thursday </a:t>
            </a:r>
          </a:p>
          <a:p>
            <a:pPr marL="0" indent="0">
              <a:buNone/>
            </a:pPr>
            <a:r>
              <a:rPr lang="en-US" dirty="0"/>
              <a:t>	</a:t>
            </a:r>
            <a:r>
              <a:rPr lang="en-US" dirty="0" smtClean="0"/>
              <a:t>	  3</a:t>
            </a:r>
            <a:r>
              <a:rPr lang="en-US" baseline="30000" dirty="0" smtClean="0"/>
              <a:t>rd</a:t>
            </a:r>
            <a:r>
              <a:rPr lang="en-US" dirty="0" smtClean="0"/>
              <a:t> &amp; 4</a:t>
            </a:r>
            <a:r>
              <a:rPr lang="en-US" baseline="30000" dirty="0" smtClean="0"/>
              <a:t>th</a:t>
            </a:r>
            <a:r>
              <a:rPr lang="en-US" dirty="0" smtClean="0"/>
              <a:t> Friday</a:t>
            </a:r>
            <a:endParaRPr lang="en-US" dirty="0"/>
          </a:p>
        </p:txBody>
      </p:sp>
    </p:spTree>
    <p:extLst>
      <p:ext uri="{BB962C8B-B14F-4D97-AF65-F5344CB8AC3E}">
        <p14:creationId xmlns:p14="http://schemas.microsoft.com/office/powerpoint/2010/main" val="33276191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8</a:t>
            </a:r>
            <a:endParaRPr lang="en-US" dirty="0"/>
          </a:p>
        </p:txBody>
      </p:sp>
      <p:sp>
        <p:nvSpPr>
          <p:cNvPr id="3" name="Subtitle 2"/>
          <p:cNvSpPr>
            <a:spLocks noGrp="1"/>
          </p:cNvSpPr>
          <p:nvPr>
            <p:ph type="subTitle" idx="1"/>
          </p:nvPr>
        </p:nvSpPr>
        <p:spPr/>
        <p:txBody>
          <a:bodyPr/>
          <a:lstStyle/>
          <a:p>
            <a:r>
              <a:rPr lang="en-US" dirty="0" smtClean="0"/>
              <a:t>October 16</a:t>
            </a:r>
            <a:r>
              <a:rPr lang="en-US" baseline="30000" dirty="0" smtClean="0"/>
              <a:t>th</a:t>
            </a:r>
            <a:r>
              <a:rPr lang="en-US" dirty="0" smtClean="0"/>
              <a:t> </a:t>
            </a:r>
            <a:r>
              <a:rPr lang="en-US" smtClean="0"/>
              <a:t>~ October 20</a:t>
            </a:r>
            <a:r>
              <a:rPr lang="en-US" baseline="30000" smtClean="0"/>
              <a:t>th</a:t>
            </a:r>
            <a:r>
              <a:rPr lang="en-US" smtClean="0"/>
              <a:t>]</a:t>
            </a:r>
            <a:endParaRPr lang="en-US"/>
          </a:p>
        </p:txBody>
      </p:sp>
    </p:spTree>
    <p:extLst>
      <p:ext uri="{BB962C8B-B14F-4D97-AF65-F5344CB8AC3E}">
        <p14:creationId xmlns:p14="http://schemas.microsoft.com/office/powerpoint/2010/main" val="34379590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16</a:t>
            </a:r>
            <a:r>
              <a:rPr lang="en-US" baseline="30000" dirty="0" smtClean="0"/>
              <a:t>th </a:t>
            </a:r>
            <a:r>
              <a:rPr lang="en-US" dirty="0" smtClean="0"/>
              <a:t>, Monday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a:t>
            </a:r>
            <a:r>
              <a:rPr lang="en-US" dirty="0"/>
              <a:t>i</a:t>
            </a:r>
            <a:r>
              <a:rPr lang="en-US" dirty="0" smtClean="0"/>
              <a:t>ndex cards, spiral, highlighter, handouts, essay: “Theme of My Life”</a:t>
            </a:r>
          </a:p>
          <a:p>
            <a:r>
              <a:rPr lang="en-US" dirty="0" smtClean="0"/>
              <a:t>Today you will read for 15 minutes</a:t>
            </a:r>
            <a:r>
              <a:rPr lang="is-IS" dirty="0" smtClean="0"/>
              <a:t>…don’t waste time.</a:t>
            </a:r>
          </a:p>
          <a:p>
            <a:r>
              <a:rPr lang="is-IS" dirty="0" smtClean="0"/>
              <a:t>Record the next 15 Latin word parts on flash cards.  Check and make sure you have all 75.  Flash card and spiral quiz coming soon.</a:t>
            </a:r>
          </a:p>
          <a:p>
            <a:r>
              <a:rPr lang="is-IS" dirty="0" smtClean="0"/>
              <a:t>Station work with Essays analyzing diction and syntax as well as making revisions.</a:t>
            </a:r>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analyze how the author’s use of diction and syntax effect meaning.</a:t>
            </a:r>
          </a:p>
          <a:p>
            <a:endParaRPr lang="en-US" dirty="0" smtClean="0"/>
          </a:p>
          <a:p>
            <a:r>
              <a:rPr lang="en-US" dirty="0" smtClean="0"/>
              <a:t>Assessment – final copy of essay due Tuesday.</a:t>
            </a:r>
            <a:endParaRPr lang="en-US" dirty="0"/>
          </a:p>
          <a:p>
            <a:endParaRPr lang="en-US" dirty="0"/>
          </a:p>
          <a:p>
            <a:endParaRPr lang="en-US" dirty="0"/>
          </a:p>
          <a:p>
            <a:r>
              <a:rPr lang="en-US" dirty="0"/>
              <a:t>TEKS</a:t>
            </a:r>
            <a:r>
              <a:rPr lang="en-US" dirty="0" smtClean="0"/>
              <a:t>: 1A,, 1E, 6A, 8A, 13,, 13C, 13D, 17B </a:t>
            </a:r>
          </a:p>
          <a:p>
            <a:pPr marL="0" indent="0">
              <a:buNone/>
            </a:pPr>
            <a:endParaRPr lang="en-US" dirty="0" smtClean="0"/>
          </a:p>
          <a:p>
            <a:r>
              <a:rPr lang="en-US" dirty="0" smtClean="0"/>
              <a:t>Announcements:</a:t>
            </a:r>
          </a:p>
          <a:p>
            <a:r>
              <a:rPr lang="en-US" dirty="0" smtClean="0"/>
              <a:t>Bring your Flashcards everyday this week</a:t>
            </a:r>
          </a:p>
          <a:p>
            <a:r>
              <a:rPr lang="en-US" dirty="0" smtClean="0">
                <a:solidFill>
                  <a:srgbClr val="FF0000"/>
                </a:solidFill>
              </a:rPr>
              <a:t>Song lyrics required in print by Wednesday</a:t>
            </a:r>
          </a:p>
          <a:p>
            <a:r>
              <a:rPr lang="en-US" dirty="0" smtClean="0"/>
              <a:t>Overalls tomorrow</a:t>
            </a:r>
            <a:endParaRPr lang="en-US" dirty="0"/>
          </a:p>
          <a:p>
            <a:pPr marL="0" indent="0">
              <a:buNone/>
            </a:pPr>
            <a:endParaRPr lang="en-US" dirty="0"/>
          </a:p>
        </p:txBody>
      </p:sp>
    </p:spTree>
    <p:extLst>
      <p:ext uri="{BB962C8B-B14F-4D97-AF65-F5344CB8AC3E}">
        <p14:creationId xmlns:p14="http://schemas.microsoft.com/office/powerpoint/2010/main" val="32908245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hlinkClick r:id="rId2" action="ppaction://hlinkfile"/>
              </a:rPr>
              <a:t>Wordpart</a:t>
            </a:r>
            <a:r>
              <a:rPr lang="en-US" dirty="0" smtClean="0">
                <a:hlinkClick r:id="rId2" action="ppaction://hlinkfile"/>
              </a:rPr>
              <a:t> </a:t>
            </a:r>
            <a:r>
              <a:rPr lang="en-US" dirty="0" err="1" smtClean="0">
                <a:hlinkClick r:id="rId2" action="ppaction://hlinkfile"/>
              </a:rPr>
              <a:t>ppt</a:t>
            </a:r>
            <a:endParaRPr lang="en-US" dirty="0"/>
          </a:p>
        </p:txBody>
      </p:sp>
    </p:spTree>
    <p:extLst>
      <p:ext uri="{BB962C8B-B14F-4D97-AF65-F5344CB8AC3E}">
        <p14:creationId xmlns:p14="http://schemas.microsoft.com/office/powerpoint/2010/main" val="120879871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7173"/>
          </a:xfrm>
        </p:spPr>
        <p:txBody>
          <a:bodyPr>
            <a:normAutofit fontScale="90000"/>
          </a:bodyPr>
          <a:lstStyle/>
          <a:p>
            <a:r>
              <a:rPr lang="en-US" dirty="0" smtClean="0"/>
              <a:t>Station Work</a:t>
            </a:r>
            <a:endParaRPr lang="en-US" dirty="0"/>
          </a:p>
        </p:txBody>
      </p:sp>
      <p:sp>
        <p:nvSpPr>
          <p:cNvPr id="8" name="Vertical Text Placeholder 7"/>
          <p:cNvSpPr>
            <a:spLocks noGrp="1"/>
          </p:cNvSpPr>
          <p:nvPr>
            <p:ph type="body" orient="vert" idx="1"/>
          </p:nvPr>
        </p:nvSpPr>
        <p:spPr>
          <a:xfrm>
            <a:off x="457200" y="1056514"/>
            <a:ext cx="8229600" cy="5069649"/>
          </a:xfrm>
        </p:spPr>
        <p:txBody>
          <a:bodyPr vert="horz">
            <a:normAutofit fontScale="85000" lnSpcReduction="10000"/>
          </a:bodyPr>
          <a:lstStyle/>
          <a:p>
            <a:r>
              <a:rPr lang="en-US" dirty="0" smtClean="0"/>
              <a:t>Station 1:  Read essay aloud to group</a:t>
            </a:r>
          </a:p>
          <a:p>
            <a:r>
              <a:rPr lang="en-US" dirty="0" smtClean="0"/>
              <a:t>Station 2:  Switch papers and underline their thesis.  </a:t>
            </a:r>
          </a:p>
          <a:p>
            <a:r>
              <a:rPr lang="en-US" dirty="0" smtClean="0"/>
              <a:t>Station 3:  Change each paragraph’s first sentence to begin with an appropriate AAAWWUBBIS.  This may require flipping the sentence or referencing the paragraph before it.</a:t>
            </a:r>
          </a:p>
          <a:p>
            <a:r>
              <a:rPr lang="en-US" dirty="0" smtClean="0"/>
              <a:t>Station 4:  Punctuation and spelling check.  Replace repetitive words with a synonym.</a:t>
            </a:r>
          </a:p>
          <a:p>
            <a:r>
              <a:rPr lang="en-US" dirty="0" smtClean="0"/>
              <a:t>Station 5:  Develop a well written concluding paragraph or verify that your concluding paragraph restates your thesis and supporting ideas.</a:t>
            </a:r>
          </a:p>
          <a:p>
            <a:endParaRPr lang="en-US" dirty="0"/>
          </a:p>
        </p:txBody>
      </p:sp>
    </p:spTree>
    <p:extLst>
      <p:ext uri="{BB962C8B-B14F-4D97-AF65-F5344CB8AC3E}">
        <p14:creationId xmlns:p14="http://schemas.microsoft.com/office/powerpoint/2010/main" val="275691933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spTree>
    <p:extLst>
      <p:ext uri="{BB962C8B-B14F-4D97-AF65-F5344CB8AC3E}">
        <p14:creationId xmlns:p14="http://schemas.microsoft.com/office/powerpoint/2010/main" val="1969260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17</a:t>
            </a:r>
            <a:r>
              <a:rPr lang="en-US" baseline="30000" dirty="0" smtClean="0"/>
              <a:t>th</a:t>
            </a:r>
            <a:r>
              <a:rPr lang="en-US" dirty="0" smtClean="0"/>
              <a:t>, Tuesday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your final revision of your essay, pen/pencil, your spiral</a:t>
            </a:r>
          </a:p>
          <a:p>
            <a:r>
              <a:rPr lang="en-US" dirty="0" smtClean="0"/>
              <a:t>Today you will go to the library to learn more about </a:t>
            </a:r>
            <a:r>
              <a:rPr lang="en-US" dirty="0" err="1" smtClean="0"/>
              <a:t>eportfolio</a:t>
            </a:r>
            <a:r>
              <a:rPr lang="en-US" dirty="0" smtClean="0"/>
              <a:t> and available technology </a:t>
            </a:r>
            <a:endParaRPr lang="en-US" dirty="0"/>
          </a:p>
          <a:p>
            <a:pPr marL="0" indent="0">
              <a:buNone/>
            </a:pPr>
            <a:r>
              <a:rPr lang="en-US" dirty="0" smtClean="0"/>
              <a:t> </a:t>
            </a:r>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Objective:  You will gain a greater understanding of how to utilize your personal </a:t>
            </a:r>
            <a:r>
              <a:rPr lang="en-US" dirty="0" err="1" smtClean="0"/>
              <a:t>eportfolio</a:t>
            </a:r>
            <a:r>
              <a:rPr lang="en-US" dirty="0" smtClean="0"/>
              <a:t>.</a:t>
            </a:r>
          </a:p>
          <a:p>
            <a:r>
              <a:rPr lang="en-US" dirty="0" smtClean="0"/>
              <a:t>Assessment – Showing the ability to properly add artifacts to your portfolio.</a:t>
            </a:r>
            <a:endParaRPr lang="en-US" dirty="0"/>
          </a:p>
          <a:p>
            <a:endParaRPr lang="en-US" dirty="0"/>
          </a:p>
          <a:p>
            <a:endParaRPr lang="en-US" dirty="0"/>
          </a:p>
          <a:p>
            <a:r>
              <a:rPr lang="en-US" dirty="0"/>
              <a:t>TEKS:  17AB, 24, 24AB, 25, 25A, 26, Figure </a:t>
            </a:r>
            <a:r>
              <a:rPr lang="en-US" dirty="0" smtClean="0"/>
              <a:t>19</a:t>
            </a:r>
          </a:p>
          <a:p>
            <a:r>
              <a:rPr lang="en-US" dirty="0" smtClean="0"/>
              <a:t>Announcements:</a:t>
            </a:r>
          </a:p>
          <a:p>
            <a:r>
              <a:rPr lang="en-US" dirty="0">
                <a:solidFill>
                  <a:srgbClr val="FF0000"/>
                </a:solidFill>
              </a:rPr>
              <a:t>Song lyrics required in print by </a:t>
            </a:r>
            <a:r>
              <a:rPr lang="en-US" dirty="0" smtClean="0">
                <a:solidFill>
                  <a:srgbClr val="FF0000"/>
                </a:solidFill>
              </a:rPr>
              <a:t>Wednesday ~ school appropriate</a:t>
            </a:r>
            <a:endParaRPr lang="en-US" dirty="0"/>
          </a:p>
          <a:p>
            <a:pPr marL="0" indent="0">
              <a:buNone/>
            </a:pPr>
            <a:endParaRPr lang="en-US" dirty="0" smtClean="0"/>
          </a:p>
          <a:p>
            <a:r>
              <a:rPr lang="en-US" dirty="0" smtClean="0"/>
              <a:t>Homecoming shirt Day </a:t>
            </a:r>
            <a:endParaRPr lang="en-US" dirty="0"/>
          </a:p>
          <a:p>
            <a:pPr marL="0" indent="0">
              <a:buNone/>
            </a:pPr>
            <a:endParaRPr lang="en-US" dirty="0"/>
          </a:p>
        </p:txBody>
      </p:sp>
    </p:spTree>
    <p:extLst>
      <p:ext uri="{BB962C8B-B14F-4D97-AF65-F5344CB8AC3E}">
        <p14:creationId xmlns:p14="http://schemas.microsoft.com/office/powerpoint/2010/main" val="317462766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17</a:t>
            </a:r>
            <a:r>
              <a:rPr lang="en-US" baseline="30000" dirty="0" smtClean="0"/>
              <a:t>th</a:t>
            </a:r>
            <a:r>
              <a:rPr lang="en-US" dirty="0" smtClean="0"/>
              <a:t>, Tuesday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10000"/>
          </a:bodyPr>
          <a:lstStyle/>
          <a:p>
            <a:r>
              <a:rPr lang="en-US" dirty="0" smtClean="0"/>
              <a:t>You will need: SSR book, pen/pencil, paper, handouts of two speeches from last week by Kennedy and Obama</a:t>
            </a:r>
          </a:p>
          <a:p>
            <a:endParaRPr lang="en-US" dirty="0"/>
          </a:p>
          <a:p>
            <a:r>
              <a:rPr lang="en-US" dirty="0"/>
              <a:t>Read 15 minutes, in reading log record a similarity between you and the main character</a:t>
            </a:r>
            <a:r>
              <a:rPr lang="en-US" dirty="0" smtClean="0"/>
              <a:t>.</a:t>
            </a:r>
          </a:p>
          <a:p>
            <a:r>
              <a:rPr lang="en-US" dirty="0" smtClean="0"/>
              <a:t>Contrast and compare the two writings to each other.  The factors you choose to analyze are your choice:  rhetorical devices, themes, purpose, tone/mood, </a:t>
            </a:r>
            <a:r>
              <a:rPr lang="en-US" dirty="0" err="1" smtClean="0"/>
              <a:t>etc</a:t>
            </a:r>
            <a:endParaRPr lang="en-US" dirty="0" smtClean="0"/>
          </a:p>
          <a:p>
            <a:r>
              <a:rPr lang="en-US" dirty="0" smtClean="0"/>
              <a:t>This must be in essay form and your conclusions must have evidence</a:t>
            </a:r>
            <a:endParaRPr lang="en-US" dirty="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analyze the rhetorical techniques of two authors as well as the author’s purpose audience and message.</a:t>
            </a:r>
          </a:p>
          <a:p>
            <a:pPr marL="0" indent="0">
              <a:buNone/>
            </a:pPr>
            <a:endParaRPr lang="en-US" dirty="0" smtClean="0"/>
          </a:p>
          <a:p>
            <a:r>
              <a:rPr lang="en-US" dirty="0" smtClean="0"/>
              <a:t>Assessment – essay of contrast and comparison</a:t>
            </a:r>
            <a:endParaRPr lang="en-US" dirty="0"/>
          </a:p>
          <a:p>
            <a:endParaRPr lang="en-US" dirty="0"/>
          </a:p>
          <a:p>
            <a:endParaRPr lang="en-US" dirty="0"/>
          </a:p>
          <a:p>
            <a:r>
              <a:rPr lang="en-US" dirty="0"/>
              <a:t>TEKS:  </a:t>
            </a:r>
            <a:r>
              <a:rPr lang="en-US" dirty="0" smtClean="0"/>
              <a:t>15Ai-vi, 9D, 9C, 8A</a:t>
            </a:r>
          </a:p>
          <a:p>
            <a:r>
              <a:rPr lang="en-US" dirty="0"/>
              <a:t>Announcements:</a:t>
            </a:r>
          </a:p>
          <a:p>
            <a:r>
              <a:rPr lang="en-US" dirty="0">
                <a:solidFill>
                  <a:srgbClr val="FF0000"/>
                </a:solidFill>
              </a:rPr>
              <a:t>Song lyrics required in print by Wednesday ~ school appropriate</a:t>
            </a:r>
            <a:endParaRPr lang="en-US" dirty="0"/>
          </a:p>
          <a:p>
            <a:pPr marL="0" indent="0">
              <a:buNone/>
            </a:pPr>
            <a:endParaRPr lang="en-US" dirty="0"/>
          </a:p>
          <a:p>
            <a:r>
              <a:rPr lang="en-US" dirty="0"/>
              <a:t>Homecoming shirt Day </a:t>
            </a:r>
          </a:p>
          <a:p>
            <a:endParaRPr lang="en-US" dirty="0"/>
          </a:p>
          <a:p>
            <a:pPr marL="0" indent="0">
              <a:buNone/>
            </a:pPr>
            <a:endParaRPr lang="en-US" dirty="0"/>
          </a:p>
        </p:txBody>
      </p:sp>
    </p:spTree>
    <p:extLst>
      <p:ext uri="{BB962C8B-B14F-4D97-AF65-F5344CB8AC3E}">
        <p14:creationId xmlns:p14="http://schemas.microsoft.com/office/powerpoint/2010/main" val="153471479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18</a:t>
            </a:r>
            <a:r>
              <a:rPr lang="en-US" baseline="30000" dirty="0" smtClean="0"/>
              <a:t>th</a:t>
            </a:r>
            <a:r>
              <a:rPr lang="en-US" dirty="0" smtClean="0"/>
              <a:t>,Wednesday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10000"/>
          </a:bodyPr>
          <a:lstStyle/>
          <a:p>
            <a:r>
              <a:rPr lang="en-US" dirty="0" smtClean="0"/>
              <a:t>You will need: SSR book, spiral, flash cards, pen/pencil and the two speeches (3</a:t>
            </a:r>
            <a:r>
              <a:rPr lang="en-US" baseline="30000" dirty="0" smtClean="0"/>
              <a:t>rd</a:t>
            </a:r>
            <a:r>
              <a:rPr lang="en-US" dirty="0" smtClean="0"/>
              <a:t> your essay)</a:t>
            </a:r>
          </a:p>
          <a:p>
            <a:r>
              <a:rPr lang="en-US" dirty="0" smtClean="0"/>
              <a:t>Spiral and flash card quiz</a:t>
            </a:r>
          </a:p>
          <a:p>
            <a:r>
              <a:rPr lang="en-US" dirty="0" smtClean="0"/>
              <a:t>Read 15 minutes and record a summary sentence using a FANBOYS ~reference the wall</a:t>
            </a:r>
          </a:p>
          <a:p>
            <a:r>
              <a:rPr lang="en-US" dirty="0"/>
              <a:t>Contrast and compare the two writings to each other.  The factors you choose to analyze are your choice:  rhetorical devices, themes, purpose, tone/mood, </a:t>
            </a:r>
            <a:r>
              <a:rPr lang="en-US" dirty="0" err="1"/>
              <a:t>etc</a:t>
            </a:r>
            <a:endParaRPr lang="en-US" dirty="0"/>
          </a:p>
          <a:p>
            <a:r>
              <a:rPr lang="en-US" dirty="0"/>
              <a:t>This must be in essay form and your conclusions must have </a:t>
            </a:r>
            <a:r>
              <a:rPr lang="en-US" dirty="0" smtClean="0"/>
              <a:t>evidence</a:t>
            </a:r>
          </a:p>
          <a:p>
            <a:pPr marL="0" indent="0">
              <a:buNone/>
            </a:pPr>
            <a:endParaRPr lang="en-US" dirty="0" smtClean="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identify possible issues with credibility </a:t>
            </a:r>
          </a:p>
          <a:p>
            <a:r>
              <a:rPr lang="en-US" dirty="0" smtClean="0"/>
              <a:t>Assessment – </a:t>
            </a:r>
            <a:r>
              <a:rPr lang="en-US" dirty="0" err="1" smtClean="0"/>
              <a:t>Tchart</a:t>
            </a:r>
            <a:r>
              <a:rPr lang="en-US" dirty="0" smtClean="0"/>
              <a:t> and Gallery Walk </a:t>
            </a:r>
          </a:p>
          <a:p>
            <a:pPr lvl="1"/>
            <a:r>
              <a:rPr lang="en-US" dirty="0" smtClean="0"/>
              <a:t>And spiral and flash card quiz</a:t>
            </a:r>
            <a:endParaRPr lang="en-US" dirty="0"/>
          </a:p>
          <a:p>
            <a:endParaRPr lang="en-US" dirty="0"/>
          </a:p>
          <a:p>
            <a:endParaRPr lang="en-US" dirty="0"/>
          </a:p>
          <a:p>
            <a:r>
              <a:rPr lang="en-US" dirty="0"/>
              <a:t>TEKS:  </a:t>
            </a:r>
            <a:r>
              <a:rPr lang="en-US" dirty="0" smtClean="0"/>
              <a:t>16E, 22, 22B, c 26A</a:t>
            </a:r>
          </a:p>
          <a:p>
            <a:endParaRPr lang="en-US" dirty="0" smtClean="0"/>
          </a:p>
          <a:p>
            <a:r>
              <a:rPr lang="en-US" dirty="0"/>
              <a:t>Announcements</a:t>
            </a:r>
            <a:r>
              <a:rPr lang="en-US" dirty="0" smtClean="0"/>
              <a:t>:</a:t>
            </a:r>
          </a:p>
          <a:p>
            <a:r>
              <a:rPr lang="en-US" dirty="0">
                <a:solidFill>
                  <a:srgbClr val="FF0000"/>
                </a:solidFill>
              </a:rPr>
              <a:t>Song lyrics required in print by </a:t>
            </a:r>
            <a:r>
              <a:rPr lang="en-US" dirty="0" smtClean="0">
                <a:solidFill>
                  <a:srgbClr val="FF0000"/>
                </a:solidFill>
              </a:rPr>
              <a:t>Thursday ~ </a:t>
            </a:r>
            <a:r>
              <a:rPr lang="en-US" dirty="0">
                <a:solidFill>
                  <a:srgbClr val="FF0000"/>
                </a:solidFill>
              </a:rPr>
              <a:t>school </a:t>
            </a:r>
            <a:r>
              <a:rPr lang="en-US" dirty="0" smtClean="0">
                <a:solidFill>
                  <a:srgbClr val="FF0000"/>
                </a:solidFill>
              </a:rPr>
              <a:t>appropriate NO EXCUSES!!!!</a:t>
            </a:r>
            <a:endParaRPr lang="en-US" dirty="0"/>
          </a:p>
          <a:p>
            <a:endParaRPr lang="en-US" dirty="0" smtClean="0"/>
          </a:p>
          <a:p>
            <a:endParaRPr lang="en-US" dirty="0"/>
          </a:p>
          <a:p>
            <a:r>
              <a:rPr lang="en-US" dirty="0" smtClean="0"/>
              <a:t>Decades Day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1751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70662494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and comparison thoughts</a:t>
            </a:r>
            <a:endParaRPr lang="en-US" dirty="0"/>
          </a:p>
        </p:txBody>
      </p:sp>
      <p:sp>
        <p:nvSpPr>
          <p:cNvPr id="3" name="Text Placeholder 2"/>
          <p:cNvSpPr>
            <a:spLocks noGrp="1"/>
          </p:cNvSpPr>
          <p:nvPr>
            <p:ph type="body" idx="1"/>
          </p:nvPr>
        </p:nvSpPr>
        <p:spPr/>
        <p:txBody>
          <a:bodyPr/>
          <a:lstStyle/>
          <a:p>
            <a:r>
              <a:rPr lang="en-US" dirty="0" smtClean="0"/>
              <a:t>SIMILARITIES ~ Both:</a:t>
            </a:r>
            <a:endParaRPr lang="en-US" dirty="0"/>
          </a:p>
        </p:txBody>
      </p:sp>
      <p:sp>
        <p:nvSpPr>
          <p:cNvPr id="4" name="Content Placeholder 3"/>
          <p:cNvSpPr>
            <a:spLocks noGrp="1"/>
          </p:cNvSpPr>
          <p:nvPr>
            <p:ph sz="half" idx="2"/>
          </p:nvPr>
        </p:nvSpPr>
        <p:spPr/>
        <p:txBody>
          <a:bodyPr/>
          <a:lstStyle/>
          <a:p>
            <a:r>
              <a:rPr lang="en-US" dirty="0" smtClean="0"/>
              <a:t>Address social issues</a:t>
            </a:r>
          </a:p>
          <a:p>
            <a:r>
              <a:rPr lang="en-US" dirty="0" smtClean="0"/>
              <a:t>Have an element of persuasion</a:t>
            </a:r>
          </a:p>
          <a:p>
            <a:r>
              <a:rPr lang="en-US" dirty="0" smtClean="0"/>
              <a:t>Strongly utilize pathos to appeal </a:t>
            </a:r>
          </a:p>
          <a:p>
            <a:endParaRPr lang="en-US" dirty="0"/>
          </a:p>
        </p:txBody>
      </p:sp>
      <p:sp>
        <p:nvSpPr>
          <p:cNvPr id="5" name="Text Placeholder 4"/>
          <p:cNvSpPr>
            <a:spLocks noGrp="1"/>
          </p:cNvSpPr>
          <p:nvPr>
            <p:ph type="body" sz="quarter" idx="3"/>
          </p:nvPr>
        </p:nvSpPr>
        <p:spPr/>
        <p:txBody>
          <a:bodyPr/>
          <a:lstStyle/>
          <a:p>
            <a:r>
              <a:rPr lang="en-US" dirty="0" smtClean="0"/>
              <a:t>DIFFERENCES</a:t>
            </a:r>
            <a:endParaRPr lang="en-US" dirty="0"/>
          </a:p>
        </p:txBody>
      </p:sp>
      <p:sp>
        <p:nvSpPr>
          <p:cNvPr id="6" name="Content Placeholder 5"/>
          <p:cNvSpPr>
            <a:spLocks noGrp="1"/>
          </p:cNvSpPr>
          <p:nvPr>
            <p:ph sz="quarter" idx="4"/>
          </p:nvPr>
        </p:nvSpPr>
        <p:spPr/>
        <p:txBody>
          <a:bodyPr/>
          <a:lstStyle/>
          <a:p>
            <a:r>
              <a:rPr lang="en-US" dirty="0" smtClean="0"/>
              <a:t>Time of writing</a:t>
            </a:r>
            <a:endParaRPr lang="en-US" dirty="0"/>
          </a:p>
        </p:txBody>
      </p:sp>
    </p:spTree>
    <p:extLst>
      <p:ext uri="{BB962C8B-B14F-4D97-AF65-F5344CB8AC3E}">
        <p14:creationId xmlns:p14="http://schemas.microsoft.com/office/powerpoint/2010/main" val="384480917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18</a:t>
            </a:r>
            <a:r>
              <a:rPr lang="en-US" baseline="30000" dirty="0" smtClean="0"/>
              <a:t>th</a:t>
            </a:r>
            <a:r>
              <a:rPr lang="en-US" dirty="0" smtClean="0"/>
              <a:t>,Wednesday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spiral, flash cards, pen/pencil</a:t>
            </a:r>
          </a:p>
          <a:p>
            <a:r>
              <a:rPr lang="en-US" dirty="0" smtClean="0"/>
              <a:t>Spiral and flash card quiz</a:t>
            </a:r>
          </a:p>
          <a:p>
            <a:r>
              <a:rPr lang="en-US" dirty="0" smtClean="0"/>
              <a:t>Read 15 minutes and record a summary sentence using a FANBOYS ~reference the wall</a:t>
            </a:r>
          </a:p>
          <a:p>
            <a:r>
              <a:rPr lang="en-US" dirty="0" smtClean="0"/>
              <a:t>In groups you will create a T-chart: Credible VS Non-Credible Sources</a:t>
            </a:r>
          </a:p>
          <a:p>
            <a:r>
              <a:rPr lang="en-US" dirty="0" smtClean="0"/>
              <a:t>With your spiral you will create a T-chart and take a Gallery Walk making notations</a:t>
            </a:r>
          </a:p>
          <a:p>
            <a:r>
              <a:rPr lang="en-US" dirty="0" smtClean="0"/>
              <a:t> </a:t>
            </a:r>
          </a:p>
          <a:p>
            <a:endParaRPr lang="en-US" dirty="0" smtClean="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20000"/>
          </a:bodyPr>
          <a:lstStyle/>
          <a:p>
            <a:r>
              <a:rPr lang="en-US" dirty="0" smtClean="0"/>
              <a:t>You will identify possible issues with credibility </a:t>
            </a:r>
          </a:p>
          <a:p>
            <a:r>
              <a:rPr lang="en-US" dirty="0" smtClean="0"/>
              <a:t>Assessment – </a:t>
            </a:r>
            <a:r>
              <a:rPr lang="en-US" dirty="0" err="1" smtClean="0"/>
              <a:t>Tchart</a:t>
            </a:r>
            <a:r>
              <a:rPr lang="en-US" dirty="0" smtClean="0"/>
              <a:t> and Gallery Walk </a:t>
            </a:r>
          </a:p>
          <a:p>
            <a:pPr lvl="1"/>
            <a:r>
              <a:rPr lang="en-US" dirty="0" smtClean="0"/>
              <a:t>And spiral and flash card quiz</a:t>
            </a:r>
            <a:endParaRPr lang="en-US" dirty="0"/>
          </a:p>
          <a:p>
            <a:endParaRPr lang="en-US" dirty="0"/>
          </a:p>
          <a:p>
            <a:endParaRPr lang="en-US" dirty="0"/>
          </a:p>
          <a:p>
            <a:r>
              <a:rPr lang="en-US" dirty="0"/>
              <a:t>TEKS:  </a:t>
            </a:r>
            <a:r>
              <a:rPr lang="en-US" dirty="0" smtClean="0"/>
              <a:t>16E, 22, 22B, c 26A</a:t>
            </a:r>
          </a:p>
          <a:p>
            <a:endParaRPr lang="en-US" dirty="0" smtClean="0"/>
          </a:p>
          <a:p>
            <a:r>
              <a:rPr lang="en-US" dirty="0"/>
              <a:t>Announcements</a:t>
            </a:r>
            <a:r>
              <a:rPr lang="en-US" dirty="0" smtClean="0"/>
              <a:t>:</a:t>
            </a:r>
          </a:p>
          <a:p>
            <a:r>
              <a:rPr lang="en-US" dirty="0">
                <a:solidFill>
                  <a:srgbClr val="FF0000"/>
                </a:solidFill>
              </a:rPr>
              <a:t>Song lyrics required in print by </a:t>
            </a:r>
            <a:r>
              <a:rPr lang="en-US" dirty="0" smtClean="0">
                <a:solidFill>
                  <a:srgbClr val="FF0000"/>
                </a:solidFill>
              </a:rPr>
              <a:t>Thursday ~ </a:t>
            </a:r>
            <a:r>
              <a:rPr lang="en-US" dirty="0">
                <a:solidFill>
                  <a:srgbClr val="FF0000"/>
                </a:solidFill>
              </a:rPr>
              <a:t>school </a:t>
            </a:r>
            <a:r>
              <a:rPr lang="en-US" dirty="0" smtClean="0">
                <a:solidFill>
                  <a:srgbClr val="FF0000"/>
                </a:solidFill>
              </a:rPr>
              <a:t>appropriate NO EXCUSES!!!!</a:t>
            </a:r>
            <a:endParaRPr lang="en-US" dirty="0"/>
          </a:p>
          <a:p>
            <a:endParaRPr lang="en-US" dirty="0" smtClean="0"/>
          </a:p>
          <a:p>
            <a:endParaRPr lang="en-US" dirty="0"/>
          </a:p>
          <a:p>
            <a:r>
              <a:rPr lang="en-US" dirty="0" smtClean="0"/>
              <a:t>Decades Day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4145248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19</a:t>
            </a:r>
            <a:r>
              <a:rPr lang="en-US" baseline="30000" dirty="0" smtClean="0"/>
              <a:t>th</a:t>
            </a:r>
            <a:r>
              <a:rPr lang="en-US" dirty="0" smtClean="0"/>
              <a:t>, Thursday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8" cy="5517347"/>
          </a:xfrm>
        </p:spPr>
        <p:txBody>
          <a:bodyPr>
            <a:normAutofit fontScale="85000" lnSpcReduction="20000"/>
          </a:bodyPr>
          <a:lstStyle/>
          <a:p>
            <a:r>
              <a:rPr lang="en-US" dirty="0"/>
              <a:t>You will need: SSR book, spiral, flash cards, </a:t>
            </a:r>
            <a:r>
              <a:rPr lang="en-US" dirty="0" smtClean="0"/>
              <a:t>your lyrics, </a:t>
            </a:r>
            <a:r>
              <a:rPr lang="en-US" dirty="0"/>
              <a:t>pen/</a:t>
            </a:r>
            <a:r>
              <a:rPr lang="en-US" dirty="0" smtClean="0"/>
              <a:t>pencil, highlighters</a:t>
            </a:r>
          </a:p>
          <a:p>
            <a:r>
              <a:rPr lang="en-US" dirty="0" smtClean="0"/>
              <a:t>3</a:t>
            </a:r>
            <a:r>
              <a:rPr lang="en-US" baseline="30000" dirty="0" smtClean="0"/>
              <a:t>rd</a:t>
            </a:r>
            <a:r>
              <a:rPr lang="en-US" dirty="0" smtClean="0"/>
              <a:t> period: “Theme of Your Life” Essay</a:t>
            </a:r>
            <a:endParaRPr lang="en-US" dirty="0"/>
          </a:p>
          <a:p>
            <a:r>
              <a:rPr lang="en-US" dirty="0" smtClean="0"/>
              <a:t>1</a:t>
            </a:r>
            <a:r>
              <a:rPr lang="en-US" baseline="30000" dirty="0" smtClean="0"/>
              <a:t>st</a:t>
            </a:r>
            <a:r>
              <a:rPr lang="en-US" dirty="0" smtClean="0"/>
              <a:t> &amp; 2</a:t>
            </a:r>
            <a:r>
              <a:rPr lang="en-US" baseline="30000" dirty="0" smtClean="0"/>
              <a:t>nd</a:t>
            </a:r>
            <a:r>
              <a:rPr lang="en-US" dirty="0" smtClean="0"/>
              <a:t> Spiral </a:t>
            </a:r>
            <a:r>
              <a:rPr lang="en-US" dirty="0"/>
              <a:t>and flash card quiz</a:t>
            </a:r>
          </a:p>
          <a:p>
            <a:r>
              <a:rPr lang="en-US" dirty="0" smtClean="0"/>
              <a:t>You will need: SSR Book, YOUR Lyrics, pen/pencil, paper, highlighters</a:t>
            </a:r>
          </a:p>
          <a:p>
            <a:r>
              <a:rPr lang="en-US" dirty="0" smtClean="0"/>
              <a:t>SSR 15 ~ note pages</a:t>
            </a:r>
          </a:p>
          <a:p>
            <a:r>
              <a:rPr lang="en-US" dirty="0" smtClean="0"/>
              <a:t>You will annotate your lyrics</a:t>
            </a:r>
          </a:p>
          <a:p>
            <a:r>
              <a:rPr lang="en-US" dirty="0" smtClean="0"/>
              <a:t>Utilize your notes for Rhetorical Devices, Tone, and Figurative Language </a:t>
            </a:r>
          </a:p>
          <a:p>
            <a:r>
              <a:rPr lang="en-US" dirty="0" smtClean="0"/>
              <a:t>Be sure to identify the theme.</a:t>
            </a:r>
          </a:p>
          <a:p>
            <a:r>
              <a:rPr lang="en-US" dirty="0" smtClean="0"/>
              <a:t>Now using the same format of your song, create your own lyrics in verse. </a:t>
            </a:r>
          </a:p>
          <a:p>
            <a:r>
              <a:rPr lang="en-US" dirty="0" smtClean="0"/>
              <a:t> You are a poet </a:t>
            </a:r>
            <a:r>
              <a:rPr lang="en-US" dirty="0" smtClean="0">
                <a:sym typeface="Wingdings"/>
              </a:rPr>
              <a:t></a:t>
            </a:r>
            <a:endParaRPr lang="en-US" dirty="0" smtClean="0"/>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a:bodyPr>
          <a:lstStyle/>
          <a:p>
            <a:r>
              <a:rPr lang="en-US" dirty="0" smtClean="0"/>
              <a:t>You will analyze the devices of poetry using your favorite song</a:t>
            </a:r>
          </a:p>
          <a:p>
            <a:r>
              <a:rPr lang="en-US" dirty="0" smtClean="0"/>
              <a:t>You will this model (your muse) to guide your own writing</a:t>
            </a:r>
          </a:p>
          <a:p>
            <a:r>
              <a:rPr lang="en-US" dirty="0" smtClean="0"/>
              <a:t>Assessment – Your new hit single</a:t>
            </a:r>
          </a:p>
          <a:p>
            <a:pPr marL="0" indent="0">
              <a:buNone/>
            </a:pPr>
            <a:endParaRPr lang="en-US" dirty="0"/>
          </a:p>
          <a:p>
            <a:endParaRPr lang="en-US" dirty="0"/>
          </a:p>
          <a:p>
            <a:endParaRPr lang="en-US" dirty="0"/>
          </a:p>
          <a:p>
            <a:r>
              <a:rPr lang="en-US" dirty="0"/>
              <a:t>TEKS:  </a:t>
            </a:r>
            <a:r>
              <a:rPr lang="en-US" dirty="0" smtClean="0"/>
              <a:t>2, 2A, 3, 3A, 14B</a:t>
            </a:r>
          </a:p>
          <a:p>
            <a:r>
              <a:rPr lang="en-US" dirty="0" smtClean="0"/>
              <a:t>Announcements:</a:t>
            </a:r>
          </a:p>
          <a:p>
            <a:r>
              <a:rPr lang="en-US" dirty="0" smtClean="0"/>
              <a:t>Dress up day ~ mum and garter</a:t>
            </a:r>
            <a:endParaRPr lang="en-US" dirty="0"/>
          </a:p>
          <a:p>
            <a:pPr marL="0" indent="0">
              <a:buNone/>
            </a:pPr>
            <a:endParaRPr lang="en-US" dirty="0"/>
          </a:p>
        </p:txBody>
      </p:sp>
    </p:spTree>
    <p:extLst>
      <p:ext uri="{BB962C8B-B14F-4D97-AF65-F5344CB8AC3E}">
        <p14:creationId xmlns:p14="http://schemas.microsoft.com/office/powerpoint/2010/main" val="41161016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6EADE41A-BDDE-4BDE-83E2-4C69982C53E7}" type="slidenum">
              <a:rPr lang="en-US" smtClean="0"/>
              <a:t>59</a:t>
            </a:fld>
            <a:endParaRPr lang="en-US"/>
          </a:p>
        </p:txBody>
      </p:sp>
      <p:sp>
        <p:nvSpPr>
          <p:cNvPr id="2" name="Title 1"/>
          <p:cNvSpPr>
            <a:spLocks noGrp="1"/>
          </p:cNvSpPr>
          <p:nvPr>
            <p:ph type="title" idx="4294967295"/>
          </p:nvPr>
        </p:nvSpPr>
        <p:spPr>
          <a:xfrm>
            <a:off x="0" y="592667"/>
            <a:ext cx="8521700" cy="764117"/>
          </a:xfrm>
        </p:spPr>
        <p:txBody>
          <a:bodyPr/>
          <a:lstStyle/>
          <a:p>
            <a:r>
              <a:rPr lang="en-US" b="1" dirty="0" smtClean="0"/>
              <a:t>Poetry</a:t>
            </a:r>
            <a:endParaRPr lang="en-US" dirty="0"/>
          </a:p>
        </p:txBody>
      </p:sp>
      <p:sp>
        <p:nvSpPr>
          <p:cNvPr id="3" name="Content Placeholder 2"/>
          <p:cNvSpPr>
            <a:spLocks noGrp="1"/>
          </p:cNvSpPr>
          <p:nvPr>
            <p:ph idx="4294967295"/>
          </p:nvPr>
        </p:nvSpPr>
        <p:spPr>
          <a:xfrm>
            <a:off x="1" y="1691218"/>
            <a:ext cx="4664075" cy="5166783"/>
          </a:xfrm>
        </p:spPr>
        <p:txBody>
          <a:bodyPr>
            <a:normAutofit fontScale="62500" lnSpcReduction="20000"/>
          </a:bodyPr>
          <a:lstStyle/>
          <a:p>
            <a:pPr>
              <a:buNone/>
            </a:pPr>
            <a:r>
              <a:rPr lang="en-US" b="1" dirty="0" smtClean="0"/>
              <a:t>Speaker</a:t>
            </a:r>
            <a:r>
              <a:rPr lang="en-US" dirty="0" smtClean="0"/>
              <a:t> </a:t>
            </a:r>
            <a:r>
              <a:rPr lang="en-US" dirty="0"/>
              <a:t>– the narrator of the poem</a:t>
            </a:r>
          </a:p>
          <a:p>
            <a:pPr>
              <a:buNone/>
            </a:pPr>
            <a:r>
              <a:rPr lang="en-US" b="1" dirty="0"/>
              <a:t>Stanza</a:t>
            </a:r>
            <a:r>
              <a:rPr lang="en-US" dirty="0"/>
              <a:t> – a group of lines arranged together; much like a paragraphs in narratives</a:t>
            </a:r>
          </a:p>
          <a:p>
            <a:pPr>
              <a:buNone/>
            </a:pPr>
            <a:r>
              <a:rPr lang="en-US" b="1" dirty="0"/>
              <a:t>Rhythm</a:t>
            </a:r>
            <a:r>
              <a:rPr lang="en-US" dirty="0"/>
              <a:t> – the repetition of a pattern of sounds in poetry; the stressed syllables in a poem created by meter, rhyme, alliteration, and refrain (repetition)</a:t>
            </a:r>
          </a:p>
          <a:p>
            <a:pPr>
              <a:buNone/>
            </a:pPr>
            <a:r>
              <a:rPr lang="en-US" b="1" dirty="0"/>
              <a:t>Meter</a:t>
            </a:r>
            <a:r>
              <a:rPr lang="en-US" dirty="0"/>
              <a:t> – the pattern of stressed and unstressed syllables in a poem</a:t>
            </a:r>
          </a:p>
          <a:p>
            <a:pPr>
              <a:buNone/>
            </a:pPr>
            <a:r>
              <a:rPr lang="en-US" b="1" dirty="0"/>
              <a:t>Rhyming/Rhythm</a:t>
            </a:r>
            <a:r>
              <a:rPr lang="en-US" dirty="0"/>
              <a:t> – includes end rhyme (a word at the end of one line rhymes exactly with a word at the end of another line), near rhyme (imperfect/close rhyme), and internal rhyme (a word within a line rhymes with another word in the same line).</a:t>
            </a:r>
          </a:p>
          <a:p>
            <a:pPr>
              <a:buNone/>
            </a:pPr>
            <a:endParaRPr lang="en-US" dirty="0"/>
          </a:p>
        </p:txBody>
      </p:sp>
      <p:pic>
        <p:nvPicPr>
          <p:cNvPr id="2050" name="Picture 2" descr="https://encrypted-tbn0.gstatic.com/images?q=tbn:ANd9GcSR5Colkxel79j3BBCLM6uu9Pwe1uxgC0G1ju-bdCajeufNwsmD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310" y="2531481"/>
            <a:ext cx="1850231"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UEhQVFRUWFxgVFhYXFBQWFRcXFRQWFhgWFBgYHSkgHBslHxcVITIhJikrMC46GB8zODMsQygtLisBCgoKDg0OGhAQFzckHCQsLCwvLS43NzQsLCwrNCwvLCwsMC8sMC8uLCwsLSwsMCw0LC8sLywsLCwsLCwsLS4sNf/AABEIAMIBAwMBIgACEQEDEQH/xAAbAAABBQEBAAAAAAAAAAAAAAAAAgMEBQYBB//EAEcQAAIBAwIEAwQFCQUIAQUAAAECAwQREgAhBRMiMQZBURQjMmFCcZGU0wcVFiRSU1SBsTNikqHBQ3OCorLR4fA0RGRys/H/xAAbAQEBAAMBAQEAAAAAAAAAAAAAAQIDBAUGB//EADoRAAIBAgIFCQYDCQAAAAAAAAABAgMRBCESMVGR0QUTFEFSU3GhwQYVMmGBsSNC8BYiMzRygqLh8f/aAAwDAQACEQMRAD8A9hbXANd0pNUxEqNdI1V+LuPx8OpZKmRSwSwVAQCzMbKtz2+Z8gD37awNV4/4vFD7XLwuMUmKvcS+8CNazN1FgNxuY9CnqGN9KA1nqnxtTJwxeJWdoWVSFUDPJn5eB3tcNcE38j31dcDrPaaaCfHHnQxy43yx5kavjewva9r2GgsP20W08qg67hoBm2uW0+FGu4aAYtotp7DXAAe2gGraNPY6MdARyugHUgJpLpoBu2jHToGoVfxaGEkSMb2U4rHJI5DOqCyRqWPUyjYeegH7aLabWuh85FX5OcG7gbq9j3IHbuba7FxCFlDLIhUs6g5LYtGWVwL9ypVr/UdALtrttNPXRBo1zUtKSsYByyKq7m1vIBH3O21u5A0qKviZI3DrjIuSXOJYY5XAax7b/LQC8ddw1HTi0LNgkis3Tst3tkFK3KggXDKRf1+vTlPXxOCVkU4syNvYho2xYEHcWI/ofMaAXjox1GXjEHMkjL4tHfIujxptiDjI6hGsXQHEm2QvqQ9XGDYuo2LdxYAHEknsN9t/Q+h0BxhoUar38Q0wwvJbNIpU93J1JUOI4m+HzYgW7jubDfT54pDmqBsmftgruo3K9boCqXKsBkRcqQLkaAl464V0h+IRBcjLHa2V81sVvjcb7i+317aXFKHVWU3DAMDa1wRcHffQBbSdODSWGhA0a6NGgOHS100x04mgKD8oFNSTUTw10ywRyEBZGYLjIvUpW/c9J28xfXnc/BuO8KgZ4KqKrpIULctwG90q3PTILhQBeyP2G3pr0zxd4ci4jTNTTXAJDKwtkjr8Lrf6yLeYJGsK/wCTfihg9kbi36rjhblHPD9g73xttjna23bUKVvj+ti4p4fjr8DHJE+IRTZFdpVjk2tuCACPS+rD8z0lJ4fiD1c1GlSsE8rr7x5JJadLxIoF8TiDYW2Xc2vrUcQ/J/E3CTwyFyi2BEjDIlxIJCzja9zft2vt21SVf5NKmo4dHSVNaGkgdWppFissaJGIxEwFiRYXy79u+hTA1EUNJX8Mk4dTV1IrzrGz1F09oXmRA4KSSVIY37A5DbbWq8V8PNT4mig5kkcclKBKY2wdo1WRygYbgMVUG3kTq34p+Tyuq3ppqviCSTU0iugEAWIAFWbZSCWYolz8u2r+fwizcYTiXNGKwmHlYm5urjLK9vpenloDE+GeFrw3xGaSlZ1p5acuYy5YXwLDv3IKbE77kaz35QvC1JFUpRUHtE1fM4JBmBSIMczkAo3IubE9K7ny16rP4PZuLrxITABYTFysDe+DLlle3du1vLWP4V+SeuppZJoeKBJZb8yT2fJ2ybI3ZmJ3O59bD00BN8QeH6fh/BoqSprpYEzvI8a5PO7XZo1Xvhc/8ovrExrFR8V4Y1BTVtGk0yRP7TdeepljRsVLE2s/ntutgLa9A41+Tuqq6WJJ68vVQTGaKcx2WxCdBUHyKgg/5aTXfk9rKmopKqqr1kmppUkCiAJEFR0fFQpByJXdj6gW20B6Trmu6NCBo0aS7AAkkAAXJJsAB3JPpoDhFtRuKcOjqI+XKoZMkcqQrK3LcOAwYEEXUabm4xCpKl9/krsP5ECx7jTa8dguRmbje2El7G9jbH5H7DrU69JOzmt6MtCWwi1vhWKTm9UiGXDdMAyYPIw5ZKnH+0YX+Q/miu8JxyqqmWYKpnYAGMA+0ScwhujfE7L577376n/n2C9szc3IHLkvta/0fmPt1Np6hZBdGDD5dx9Y7g/I6yhVhP4ZJ+BHFrWilh8MxpOkys4KMz4+7xJb2nv05AD2qW1iPK97bsTeE0dIkeeZkiVkVTycSjKq4uOXZrBdr+pvfWjCaTC4bcEEeoN/n5a2EIXBeELThgryOGC3zKk3W4vcAHsQN/2RbzvWnwogcOrsffiZ8sewknmEa4KLrzJ2JyubW721owNcVgb2INjY2PY97H57jUBn+I+GVm5mU0yhySApjGGTRs+JwucuWo6idifXQ3haLyeQHLMH3Zs2UT7BlItlFlYg7yP6i16e9vPSBKpJUMMh3W4uOx3Hf6S/4h66Ao5fCULGE5Se5jiiXdd1hDhcuncnO5tbdVtbSqfwyiAKJZrYCJwOUvMjTMIjlYwQFzbdbE33vq91zQFF+i8eLDmSFmxu9ocuh3cELy8N8yCMbbA999XFPAERUF7KoUX72UAC/wBmndKA1QcUaS+nNIfQCRo1y2u6EEEaxNZV8XHGY0jQHhxC3OKY44dbM/xCQNcBQQNl27nW4TWPrPygwpxReGGKQuxVTJtiGkQOox7lbMLt5ennoUkcC8bRTpWytiqUhdzg4kLQLnhIQOzNy3OPlt66ek8cxLlnBULy0nkl/sG5aU6xM5bGUhv7aMALluT2Avpk+JOHLGxBVEEaQqRC0QeFn5SLTuyqHiDNYFCVW97gG+pPho8MWJfZGpsXMsa9SZMSVMsYDb26Uug2sqG1ragFfplCpxeOZHDhGQiIlWaphpwCVcg7zxtcE7X89tdovGcMkMsvLmQRxxTYsIsnSfIRFMXK9RRhZitrb2G+nJRw5YVlWOleKBlCGOOF1iaSSMjDEWTqMbbW8jo4avDqeHlRvSrE0ZdgZIjzIlUqZJCT7xcVILtf4Tc7aAb4d4maoqDHHEyokcrSF8MhJFNJAY+mTyaM9QDA3G41V8N/KApjR5YpCWjSVuUqYxr7LRTyFi8gLAe1rawvsRY2udRAaWJlRPZ423hRF5Snp6jEqjfbK+I/avbfUREoeeaURQc3klyggWwiAhiKk449hTjC97LHtYDQEKTxzCFd+RVYKxXmGJViYKZQziR2CBAYjcsRbJPXWoVgexB+rftsdZ6oFAKrkNTxtPJjO1qMuNzIqSSyBCqm6yWLEHv66uDLDDil4ouYzYJdEzdmLtgu2TEsWNtyST56AlaNV1VxunjiaUyqyKwQmO8pza1kVY7kucl6QL76nQSh1VhcBgGAZSrWIuMlYAg/Ii40AvRo0aoPPfyl+O5aRZIqSNjLGEaWZkvDCHK4rc7M7XAt8yfLWvrqVqml5eeHNRA7YqelsTIAGBW5XIbgjfcHtrPflhA/NU17AZRd9v8Aapq/rKRpqMRIVBkjRGLXIwbESbDcnDIAbbkbjvrdJR5qLSzu/QnWYPifheW3LWRgyJJCJOW2RQyK0bXSy3xVb2Fie1vJmTw/NnkHbqa5bGa4A5xU/FuQZBYfD0DbWti4HWKgUTjpURgCaZVZI2hteykxu6RuCy3KmQ2Ld9Mx+G6pEj5cqo60cNMxEj2LRQ1Sk/BuOZJCQxFxixsOzeJPkuMpN6bzbfV157DqjiGklb9bzMz+HJmBtK4O9mCSX3aFje5Ni3LN7WHVsO99RTeG5WjLLKY2dcTcP8OcZuVyAyIRtyPp73FwX6vg9VIlMhkX3YUykyyH3iSRyKbcv3w6CvXj3vuTtHPBa+y+/AskgKCplNnZSoHNaElwbhsioKFbKCDtvwmCWHbak3429EYVKrqdQ5TeGJxfOqZt0YbyAh0jKkk53IJKmxvuv1BXuJeG3ZalYJVhM8qy3CtdcadIbbMPNFa/8tjZhyn4FU8txLMJHaEKo5kvLWZEiEbqDutnjZ8rlrubk2FkP4enVrwyLGMAinORmAwpYzclbsQsU1iT3wJ87dpqF1vAppJ55ObgjMuC5SkMoFKSrBXAVSYpV2F/eE9iQV8P8OyxzRyGpZgosykHrbkiPNt9yTZjv9Fe53HDwmrMU6mYF2mLwsZHIVN8foXQjYYi4GN77nTlTw2rxp1jlHRUF5C0suRh5+QS4U5nlllxbbcb7A6AjcK8MyxLNecPJLByRIQ91IaVgR1XteU+d9u+509wXgT07h2kEhsVYkEGxSBb39RyBt/e+Wo9XwOrAk5MwTOVpAObIoGUlS2QsptbmU7lRs5iKtsSSheB1QNSBKnLkiqFjXNsVkmkd0LJhYWyJLA36iLEKDoQ1OjVBLweZo3VpMi00My3mlFhHOsjLkBdQVUCwFr/AMyY3CeB1UDUy84GKIWdebIbjkRLYApZhzBIQCRiCLfsgDT6NZX8z14t+sqwEqEXkmQiNMwb4r1MwWAkNsS0vlbVn4Z4VJTRct8DYJujE7rDHGRYqNrpsfn2GqC4B0HXLaLaATo0aNCCQNV0clM9RcIjTx5R8zlHNMRGWTmldv7VOm++RtextZjWO4l4Yp5aoh6mPmSNzvZ2CFmTnUMpGBa7L+pYk2t7w+liKTKbwXCoQc6ZxGIhArNFaGKGoiqBHGVQFlLRRAlyxso3HfTkfgyHJH5sjYkkAiFlsaj2hVF4zbFy1mFms3ckKRXt+TmI/TDDlNFiyy2VWSVAqCOZAExlYFbH5FfLR8B4c9NGI2l5igbe7VCCXd2Ox3ByAF9+ncsSToCFR+D4Y4GgVnwYU4JOF/1VYlT6NuoRLfbzNrajxeBYM1YyTMqvK/KZkMV5jVZgLjsCKpwbHfBL3trVA64O+oDNUngiGMwkSSs0W5Z+VIZSKj2jJ80NmzLbrjsfkpD9T4VT2n2qF3imN1Y5s6FXlhaUhGJAYrFiLWAyBIJUW0Gg6FKHjfhsTzJUCQrLEp5QwhKCQLIEZn5fNKguSUDhTbtubucU8NJUNG7ySXRVRrcv3irLFN13Q2OUS7rj3PyIuho0BSS+GYmpo6fJgsbrIr2jLZK5a7BlKm9yCCOx/nqw4Tw9KaCKCO+ESLGuRu2KKFGR9dtS9GgDRo0aA4yg9xf69d1UcZ8UUdIwSpqIonYXCs3VY7AkDcDY7nbY6d4lIZqV3pXDMU5kDo11Z164xcEBkYgAi4BBI89VxaV7AstB1l3krog6ojShBZWblF5DgQrAs4uS1i2QUDstxqRxZq1AwplDjEOCxUtm8w5iLkeyoXZfqA+WoC/TXdZaq4nVicRIvVyldgqIQL2zKlm+IHOwPSbKMtzpqpj4g0E9sxMxBisYhheitZbNa/OBuGJAJ2JFjoDXaNZzjNRXh2FPGrJyyVZgmQkMbMqkZDYNFifX2lLHoOk1UteDIsag2vi5SKzWjcqVAe5yYJlcLYttcb6A0ujWd4HxKolqKhJQQkbgLZFC7yVQsWyJIwSmbsDd/RtuVNdWKaomMhFaAU5AjZmzmKSWGX7OBGVviO/cKBoJDpGQ9R9uvNuLNWvM+aDIck/QG4SmYqSHPcmfIDawFifpQxJWYG8N3x2AENr8212Jf4sd7Wt/PYeTW5VjTqOFlk7fFb0OmGGco39D1hSPUfaNILD115fTx1C8slSxaVhIDy7LGZCVK79gr/WcAL7C7xerV7xIpPNGHSl7ZzBQbuLg2gv22dv5YUuWYTqKCis3bX87bCywjjFu/kelac1XcESXlkTFi4lm3bG5TnPy7Y7Wwwt52te2rE69k5DmkMdK0htAc0aNGqQLax9V+TyGTiq8SMsgdSrGMAYl40CKcu4WwF1tv6+WtjrMcT4lWqZhHESRJjEBCxTl4qVlaQFsrnMFQtxtcAAsRSHDw+qel4mohqInmjcU8clRHLuYnRSknPcq7GzNfBRdQL2LFSU/E0kYpsgnLBLU2DpJXz5Fz8YtTmJtiDt5nIGDFUcUWR5hFISwY8ti/KTNOEhsUufg/XSoAJuHsDcg2VJV18lVSiVGSNXycxpIsToaOcFpCxBHvSgEbKLWU+YtCi6P85exyZs5qco8bR0gIFo+YqWkMZW+dmaxF/hawvWVEXF0Scx84yuySJeShkiW1El4wHCmxnVlawQbqyjdr2FbxPiIVykXWHmGHs7Mox5vs6q3MAdZLRZONlub436Y/FPEFfE1miCLzRGXMTOvva2miiwxa7nlSymw7lfLtoQdrBxYCXAyEu0ojxFD7ke1kROA4615BDFWNyUUXUknSapuLZTYCULivLuKBmukifCbgAuhe+SsEI2DebS1/FFBYRDJxHlmkrRoRCbYRJkwDNbIDsdiR8QlUVfxBJEV0aRTUTiS8LB1i9o9y0b/ANmUERubkN8IGRBUik/iz1+dJyFOPuzU2anZDeWJZVfMK2yGVg0fcrbHtqFw+Pigej5sjFeVE1T7ukPvSSJ45CGQhQMSrR5bhr32B18EmSq1iuQBswswuL2YeRHmNL0AaNGjQBo0aNAYXxhT0FE09XNEJ6mqXlJE9pDIcQgWNSDivwAkfIbkgFzwbwmpoeEJCQ3tBysq2LRtPJYE36egNm19hZu+kcY8FVM1a1WlYkbjaIGnEhiUCwC5Na+7G9vpHWp4DSTRRY1M/tEmRPMwEex7DEemumco80kpXeV9f06rWRFrKp+K1SRQkxMX5UnNHIeRmmiUiy4sqoGZSwJ2cEBe99N0nFKzkTySJ7wNFy19lnsqMsaySCMNnLY81+WCG2AvuDrU6SX1zFM5FxarwlZ4cbRZIoikdhII4iVNn94MpHFlsfdHc325JxupHsgEQMksRkli5coOQMQZQ17RAZs13BviF7ka0IOug6Ayh4xXdDLDlkY1N4J41sWmyblm7oTaNLsSBs52OrTxHVziOM0qOxy5rgLZjFGuZjtINmc4Ljs1i1rEbW6jTmgMtV8TrbECOwMhCstPMzBM5FVSMjZiEDcwjEZAY7g6frXqgwKGSxqMSoQECISfF27EHv8A3daLRoDF8QlqWnkTkK65SASezyBgoQNGEexRrdO5+LMgWKMNOVEjRx06LTRyTSQO5VkAfOKMMQyi2zEhb22JHrrYaLamitgMnw4yOyI1LGMlJ5hppUT/AOoAZlY3jvhA3LY5DmEH1Eagmqmljf2NYVBAKmEkkPJAcgwPSyxy29A0U2xFiNro0UVsBmfDvE6uWS86GNCoxQ0syHLKQtdixCEKYxvcEqbd9tKdd0hm1SCW0i+lk6bOqAvruka7oQc1hq3ivFRxmOCOC9AQt5MLqVKAu7S/RcNcBdr2GxvfW1aXewFz/kPrOs/W+LliaRCgaRJRGEUyE2yp1Lu3KxSxqF8yD5HvYUjUvjteWkksJCtTRVBwZWKmWSRMWL4qqjAkuxUfVqfN4zp1NrOze8sByhkY5oYSqlpACS06Yi++9t7A1C8c4KqTvjThcg05FOCGJElnbFeu9pbdybttvveycEpseZ7NTl3sGcxR5EgowJON2s0aH/gB8tAVkXjtGOYQ+z4iTP6YjNNDUF2U7CwlN9+ynvqVxrxgkVKZ443kYx1EsS9ADJTBi0pbK3LNlIIuxDr09wJY4dTCIgQomStGOWgVsWjEXQbfsBVv6ADy0TeHYZoo4p4YmiiAWOJkVggVcBbIG3TtqAiHxxTKZMhIqRu0bSsgEV0Z0Yhi3YOhTcXuy2BBvpmo8dRDZI5Ms4EJdQsYM09PG6FlJs6Ce9jscWsTY6uG8OUhzDU8Lczd8o1bMhg12uN9wD9YB06/BKZnLmnhLsQS3KTIlSpUk23IKJv/AHV9BoCk/T6mKgqk7FgHRQkeTRvDNOko67BWSCU2JDDGxUXGpkPi6BlqGs4WBQzXVQzqxIBjjyzsSLBmVQ3kSN9Lq/CFHJjenjAV2fFUVVZmjaMl1As3S7Dcac/NccfMvDE6SjGU8tLupLEiQW6l6nNj+0fXQpDbxrACqskynIRvdEtE7TmnAkIc/wC0AF1yHUD2vaw8P8dSsjMkaSqvTbmJhkrqHV03IKkEfMbggHTlPwmmxGEMQUWItGoAKyc0Ht3EhL/Xv31IouHxQgiGNIwdyEVVB/kBoCRo0aNAUfHvGFFROsdTUJG7WIWzs1j2LBAcR8zYalcS4sqUrTxMrhlXlEXdXaQhYrBN2BZl+Hc+WqLxhwAiOpmoqWKaqqU5czSMd4xGy3UMcctkAAtfa/bUfwFWxw8IpzAWkCssXvOgiWaoCtkBeyhpb7E7W1ucI83pLbb9bPUl8xri/jB19lxsvNiZnQHFxKkixuiqwucGLAi1xiSe1tU9X4ynYXgkVsh0ljkCSs5vde4vGu31i/mNVW8RikdVkDhxhGXhaJoi8kka4Av1G3NVicQNyLki2qulrI5XRUExDtHZi0FlSWCGVS4tfI8xhZQw6NyLi/iYmhi5VXKlLL+prySOmnOko2ks/BcSE/jCRbAlhdC4607dZDHbZOg3bsuSjfyci8VSZwguRzs8OpTbAb+XVcgm+wtb11N51NJE5tUMvNNOV/VhkRFzy4YkJy+Xd8iw7etgWWrqSJQG9oSMXC3EGJUW6hiSQCub2NmAjckCwvzrCY7t/wCUuG0zdWj2fJcSxpfHAdYrQNlKpZVDpc/q8NQoU+bFZk28rHvteVB4vWSVY0iJLBGQlwoKyFMXta+JV1N7HcMuxAu3B4rU3BhkDLIY8ByiW99LChU52BLRMCGItY+ViZA8SraVuTIQjIiKDDm5dpFuMpAoF02yYHfcDXunIIqfFS3qljCZUzwKxd7JaacxHI7YEYPvuOx33Go1R40BQ8pAHCq9nYMArLSsCQpBsfabA3seWdSz4vh74SlSyqGtGFIJcNIbuCqKY2BLhe1xcb6Yl8ZpsVicgM6up5QkUJG0hNi9hdQrAMQSGB8xcCXxXxMlOsJcKxlZlAV/2WVDbbvdluu1urc23Yh8U5z08PLCGV2DZOCbBag+6tbIgwgsfo5rsb3AfFKLHPaPriSqmx2CskEsi5k9xkyny75el9SqLxNFJIYwkqlUd2LKuCGORo3RnDFcgUY97WHfQEKl8XbRLJEM5GCbOApyEFsL7ljz1OHeyObm1jZcB44KrPGN0CBblvMvkbD6gAf+IaYg8UxNHFII5QJGcWIiVoxFJynZ7vYgMVACFmOQsDvpk+MoQUVo5VaQhVUiIm5GwushXctAt72vURDuSAIaPSWGofCauSRXMiBCshQYsWVsQuRUsoOzZpe2+FxsRqY+gEHTTactpD6oE5aNKA0aEFItth21heJ8X4UeJrRSxsapnDFwHEfMcROqOwcEk8uFrWK3Vex1uke/+o9D6aoa/g1MaxKhoYhUqLrIT1lQLXt622DWuO19QoweH8MnyhDJJZihjSeVsDJnEyKqP7tDk6lRZfXtq9po1gV18smcbk5GRizd/wC8Tt2F9ttZXg3g5giI9VzIY+SqQmNwoSBiQHBlKFytlLqi3tcg6it4B3p055keImRmkR+sjkpE1o5FKyIlPEmdyDdjjvbVBuqSA/Gw6j2Hko8gNSbaxHEPBxqqmonMixCS+DIl5jlRrTsjvkPdhsiY7dRVDkLW0pPAQDxPzU92WYIIpEjjLTGT9WVJhyxYlSDmGFtrXBA2jDXRrA0f5NY4o8FkTdOWxELJkDRw0zg4ShrM0XNNj3Pna5s38HZLRq0qH2U3JNOlnu6OQkeXLj2UrfFmAOxBuTCmop5lkVXRg6MAyspDKykXDKRsQR56J5lRSzsFUblmICgfMnYawcPgSOGLASRZqlJFG604XlmkqHqBI68y7FyUD2K3xJuL7OL4DWSORTLDJzEdMnpMmRmklkvDeToTKQZLvlidxfYDYyxmM5KOn6S/6jUlWuLjsdYqo8A5v1TR8sNkIlpsV3qKKd1/tSMD7JiBbYSfStvI4P4X9kqpJIpEAmYkXjcty+YHMJtKEIUZKhw6AQN98gNdo0aNAZLi3hCVqiWopKtqZp1CzDliQNiLApdhibenmSQRc3uPD/h+KkphTIM03yzAOZb4iw7WPa3oANWumK6rEUTyEEhFLWWxZrDZVubEnsPr1slVlKOi3kSxxqGLzij+AR/AvwDsnb4f7vbXEoo7huWl1+E4LddlHSbbbKo2/ZHpqh4v4vjiERAuJYTULlscVUMRYediSfIW1HHjVb26fiw+GXvcD0+G5Ay7XIF764auNo0paM3n4N/ZG2NKcldI04oIsSvKjxLZlcFxL3ByItYtcA377a57DHuOWlixY9C7swIZjtuSCQT531labx2rhCFAzFwCHyBPLspA3/2ibi43vfT9D42RwzFCY1cR5IjsxLIjqyIAWZTmu9vn23MhjqEpaKln4PgHRmldo0q0UYJIjQEtmTgty37R23bYb99Nz8LhcENEhDMHYYizMLm7gfF3Pe+olN4kp3CdZUu2AVkcMGsnxbWC+8jGV8SZFAN2F+yeIqcAEPlcXACub3RJBc2st1dLZEXv8jbrNZNahiJJMcZJKsSUUksnwsdtyPI+WuHh0NrcqK1y1uWlsibk2t3J3vphOLxGETAnAsq7gqQzSCOzBrEWJ/10U/G4XERVzaYkRnCQZFb3BuvT2+la/loB5eHRB3fAZSLg1ySpXJmIwPSLl2JsOq+97DTkVHGtisaLZcBZFFkvfAWGy38u2qweJ6exJYixkU9LMQ0TojLZAST1qbC/fe2n047CWlAYkRKGZsWKnJmXFLDrN1Ist99u9xoCWlDEoRRHGFQ5IAigI2/UgtsdzuPXXY6ONQAsaAL8ICKALsHNgBt1AN9YB1Vt4nhAkbrCRNErSFSqEzBSMcrE4hly8xe3fbTo8QwXILkFc7jByeiQxWGIN2LAgIOo+nfQFoqAdgBuTsLbkkk/WSSf567pmmqFkRXQ5KwDKbEXB+R30vPQh1tNONOMdNnVBzRoto0IdZAd/P5Ej+msPxD8nIl4snEfaXAXEmLEk3RMMVctsh7kWPdvXbaGa/wi/wA+y/b5/wAtYrjPGK1ZXiRJFVpwFkWnnluqtSdKsOmNSrzEu23QwG97QpG4V+c4qXpEjzkyF+ckr2wp5njUcycglpFiW6BB1jp89SZOL8QWrWIKpch2AEOzxrPSLc3k6FCyy3a5+AbE7FM/iviCRO/st3BJWMU1UT0rMzROwsMjy1CyLkpzGwBUm44VxuVqqRZ4mjXPlxsIZRGR70i8jdzZASSqAZAAtcEgUftnFKeEokTSsY1eNmXcSY1JaOUksX3jp99v7TuB2my1nEHku8MnLSZmUw3UmL2eqxGJYZOGEAsxZCXB2Oy7GtW6H5b/APv8r6evcAj6/t0BjuEVnEedAsyrymRWkJje+RaUSR+owHJs7WDdRAOVljcyvkqGLpKoDKoC3WMKtTNZkCv1+75RJbY3sR9Ebdhvt3P+QGlottAeYUXD+KQJG68yRzFTpJzi8pQtTu8rBSTmwmxUmxNjbYC63sk/E0ToVd5XWxjLctFUmM2UlnVm2NrWsNxcsNpoJ0Biamo4kx3DKgmDe7iXMRJWyR2N2OYaHlvYC+tdXr03HdTkP5afvrjpcEeot9ugOo9wD6i/267fUbh492v2fYSNSbaA83/KpxiSVJqKlP8AZwPUVji9kiVclhuPpSG23p8ibXfhdYvzNS89co0p4pGWxN+UBIOkfFuo6fPtY31W+IPydK4qpYaiq5s3Mk5QljWJ3bIhHGAulzbc9vPVp4T8LcqiWCcyNkUkkR5AwVlwPKQrtyroOm5vdvXXXUdPmUovO/pmRXuQuKcNophHi8CgQs4R5mRkinYMxXe6oeaotsBkqiwsNVZ4VBMYis0Ufu46tffMucTlpBfJd190SR2FgT2BGxXwzAoxGQAIK2b4CrxumG2wUxR2Hbptvrj+FqdkVCrFViSAAsTdI4polyv3OM8m577emvJq4GjUnpyWfi/texujWnFWTy+hl5eD09MiSF4AAjyR/rEjFkRFZjGGHUAsabbgAafoOFUkRs08CxlS7Bap7lSFhV1YkMtiqKGBFrADWlfw7EUWMZKixtDijYBkYEEMFAHmSLWFzpis8JwSMzOHuwcfECBzJue2Nwbddj6bD69Yw5OoQkppO6+b9WWVebVm/JcA9joc4xlHmjgIOe18wIwEIz6h7uLpNxdFNrgaiy8GoVNxLgkBtKnPJXcIirMWYkW5agAnaxAtvqVD4RplcSKpVhLzrhrMXyZzk1sjdmcm5uQ7LfEldPnw7F743kvM6SM2dyrRSmZChI+i5uAbiwC9gBrtNIyZaKxXnR4sbheftlHeRmWzXy6wSR/c9BqO0FDEInFj7MZMCsztgWeRpDIc7MS8Uly991b56nfmCLo+M4ktYuTmTIJfeX3azqrb77edzdiHwtTpC0Kh8HN262LE8rlE5HfcXJ9WZm7k6AZpqWhZunAOzyjHmMrGQsrSdOW7HFD62x9RpwQ0CGReZGGlYRMvtDg5h9kjGfu3ze/RY5NfvvpUPhamWRJQnUkjyrexAeVlZ2FxsSyIdrfD8zd2Pw5CHeQZlnbM3e+/NEu217ZKAB5AADYAACunq+Gqpgdoij8p3DSFk+DON5HZvMRg3J3uCb5XLksFCyyRiVY3HMdjz/eLjM+cnU5ItJl1dwe1iNu0fhSNYwrszNaQMVuinmc0WVSWKqqzOijI2GIubDT9T4djKvy2KOWMisbsFkMjShsbi9nYm1x5aAm8FgjSCMQyGWMqpRy4cMoRVDKRtY2y22uxPnqXqNwyj5MSR5l8VVbnbsoBIG5AJBO5PfvqSNUChpJ0rtpN9Ac0aL6NCHbaw9bx7ia8Zjpkpb0JC3l5bEFSl3cy9lKtcYnvYftA63OqWs8V08bFLyOyTJA4jhlfCSSxAJC2NgQSFJIuNtQpT8F/KGkiMZ4WhPu+Uqs0jSiQTEYh44+wgc5C6G1gxIIE7iHiyBhggckkYM6MiEiWnicdiwKmpjBBXuSPI2hiv4RAsgCImMgVwtNPmHijkmBAWPKyoJmDDYde/fSJRwuGaeofIGNUEgNNKIo1JRkZcIRmCaZCHJa2AsRfcB2PxvTquJE24+HlEtZo53Dp6oRTzfUV9CNP0fjOAdDZfHipVGYBC8CK0hsMeqeMef8AWzqfm2QTELHjTLaSTluqIqpLcCQqFbFZZrhSbZm/fWdrONUMMllgeRcWdrU0uaCKWn6WjZAyvnyGs2Pwqb7qGoNVw/xPBLHLKMgkcaTFnCoDDIHMbqWYABgjHqta+9tKk8WQCCOe0jLI8kaqqEvnCszSKVv5ciXftt876z/CqrhVOJ4lfMyYLLGYHJPXy1jWKOIXKvJiQAWUsA1jbV2lXw/l0oUKyT5y0yrFI2XNBEklgt0BE7Bma1uYb21AcbxrS3PU+IKqZOW3LBeSOLdvKzSoDe3c2vY2seBcbiq1ZociFxDZLiVZkV8CPJgGW48r6zkfGOFPES6IFkgEkoEE7xYGGOYqzCPEty+UxX4rBLjtqxpfEVDEPc9BnkmYKIJo850LiUPkgCyZRsDlY7D1FxTS66NUdF4pgljkdS5MMQllRY3YreJZcA2OLPiw6QSd9Qk8c0xyzLwjAOpkjkUEcgzkElbKwUMcSbtiSLjQhoOH/wBmP5/9R1IJ1XcB4lFPArwPmu63sy2ZGKsCGAIIIPcanAaAO+qjiXEZRKYouWuKK7O6s98y4CqqsvbC5JPmNtXWs7Wf/Kl/3cP9ZtZRzZhUbUbo77bVft0/3eX8fQK2q/eU/wB3l/H13TNYTy3te+DWt3vibW+etlkaOcltHfbar95T/d5fx9HttV+8p/u8v4+sXQy1VPSwMxOc3L5kjmrq+UPZ2fJoiQyszgIQpAGQ+WiXxNWBD+rlZbZYcmVgF/NrVHxDYn2gcu17+Vr76xy2GWlPabP2yq/bp/u8v4+u+21X7yn+7y/j6zfiIzeyxZSMHMi8xoo50Qghji/JYyxpfEZqTuBcWJGqmi4vVoCW5oBgpsFkgeVgzTyRyO7Dl36QhNwCA6ErcENctgUpvrNwaqq/eU/3eX8fR7XVfvKf7vL+PrI0fHaxhG7oqLhTmQezzFspVl5pXqBAQopxsTvY2uNRU8TVnJjfEM7M7FfY51tGrRBUf3nTKVdmNshsd+gkzIXntNx7XVfvKf7vL+ProrKr95T/AHeX8fVJwDic0s88cy2VCcGWJ0WwlkUAs5uWxCG2IHcgkEaq6Hi1ZaAYdONHzA0czOTUTyRS2dnuMFCubhvn31ctg0p7TXe1VX7yn+7y/j6Paqr95T/d5fx9L0atkYc7LaI9qqv3lP8Ad5fx9cFVVfvKf7vL+PpzRpYc5LaNrxGdXTmcp0dwhwR42UtsrDJ3DDKwI273vtY3B1RVn+y/30P/AOxdX2OsJI305NrM5fRpwDRrEzFayTtw2WoqRIcJ42USF55Ef3RilVobSXVA0iCy43JtbtfUpID2/wDI+vWKr+B0cskomY3eVgFllVQJAKclkUgXPRAN7jytubij8lJwmJGsUb3buqLUuSU5FSpVM5QqDltUgAlQLMdsbhUtHwk8xXkUHPmSqayYMkjr7MSbS9JtKsW21mUdsdNHwtTSyxj2qMRtGzmCMoGlygnpzMCrBQuEzjpjA6RvtqceFULtE6Sq55hMZE6YlzUQVJUEfEc4IjiLm1/XQDa1HDE5zM0YSeJI2lknDxyxMkjiNMpCQoXM2so9L22cThfD3cxKVd8ZUk9/K8mMjRmQvIXLFg0cIyvdcVAI7ahcY4Zw+mUrUuyZRTkDmEs0awSRy4jG5ISdrAb3I9NPcO4LBHNzBUxvHMZIoob2A50wlnUEyNkxYbhQtrtt2AgO0z8PzgWHKZp5gwEdRI0ayII6gzOrShRf3bkgFnzvZsiTZfm2gKpDtjRKrLHzpbRrGbq7rl1hTHszXsVPz01wzh1FT4S88XUKc5J0Is8KwRgk7WwisPXFjubnURE4dCauUzBeYWgnLOLjnS2v2yK5y2Dm4AsLgLsKRKfhHCmYMlQhiZPZ1hWoblm0UEG9mvngYFz2JzS5N11Y0/DeGSyqyFGkkbMY1EvWZedVAlQ9jcPO4uNgTaw05U+FqJGFQ7BSCG5jvGVsY4IgLyAqARBDuLNe9iLnRScHoqWSSoRrvEsrOBIHKq/vDdB+ypsvorWHfQFnSeHqeJmZI92jEJLPI/ulFhGA7EKuw7Wvqtq/C1IwSHlFhe5zlmfpWF4Ny7kn3bsu/wDUA6speOwK7RtKgZIzK92ACKCo6zeynrXY+ulcNqY3drSI0hAbAOpZUNipsDexuDf6tCEmgoliTBcyLk9ckkrb+ryMWP26EkRmI+L02uLWBNtStQxGoa4JY97A3sT5+g8hv6aAeiFiQO1gQPS9xYfLbUGv4MJJOYskkTFQjYcshgpYrcSKwBGTbi3fe9hafEpFye5+wegGnL6t7Bq6zKb8wt/FT/4ab8LTNXwkxo7tUz2RSxslMTZQSbe6+WruaSw/18h53+wHVTxTjEcLYe8lkK5FIwhIU7AuXIQA2NgTc2NhsdSdVQjpSdlteoippuyRnaN5xEs1S8iLIsRhWFqeaRmnNliZTAvVuvUDj33Fr6ch4hC3aqqvihQgxU4KvUVMlKqsOX3EkTq3pbz0zBFRqjIKCo6sBfmx3URNnGIWNTlEqt1KqFQp7acUUYZGFBUAx4Y2khAvHKZkZwKmzsJGZsmubu2/Ub8/vDDd9HeuJs6LLsPcRouMxuaflz1IExjYmSOnQiCaColSZbRG4vTuttvM+l0U3H4pTT8ieqkWaQozBaW8YFM9SHKiMlrqvw9x1XsRiXuCwUtNHEoo6l2iEYEjvAxJiieJTY1BCraSXoHTeRja5vqTDJSqqKKKqtG/MjvNGcDyzFZSam4TBiuHw2NranvDDd9HeuI6LLsPcS/D6pWRc2GqnKXx7Uh3sD3RCPMbXuOxsRqz/MLfxU/+Gm/C1V8L4pDThhFSVIzbJy0kMjMQoUFnkqCxsqqBvsABqb+lI/hqj7aX8fT3hhu+jvXEdFl2HuHTwJv4mb/DTfhaT+ZG/iZv8NP+Fpv9KB/DVH20v4+j9KB/C1H20v4+r7ww3fR3riOiy7D3Dn5kf+Jm/wANP+FoPA3/AImb/DT/AIWkfpSP4Wo+2l/H0g+Jx/DVH20v4+nvDDd9HeuI6LLsPcO/mRv4mb/DT/haPzI38TN/hpvwtNfpMP4ao+2l/H0uPxLGWAeOWEMQoaQRlMmNgCY3bG5sLtYbgX31lHHUJPRjVi34ojw0kruHkLi4NZ1Z5pZAhyCMIlXIdmOCAm3cC9r722GrUnXCdcvre3cwSS1CtGkX0aAOWG7gHWfqvBMEkryMWu7FrWQgFnpH2uv/ANog/wCN/lbRLpWXpoUydd4AhkWxlmK4yhY8lEYMy1StYBem4qm7fsJ3tpPC/BXwyzymSbNnPTEUJLROARywLq0K2ZVXv2NgRsF0u+oCg4l4Z9pijSeeQyCnlp5JFWNeYKiNUlbHGyklQRa1vnqtm8HQ8y4eQe8zZRy7ELJBJGout1GcSbgg7t8iNgzgC52A1X0zlmZgLkna/wAI9L+p+Q1QZXiP5PQIzyalw+IiV5OTjHEIqqIKAIurapcb7m3xDe82fwfE5urSZXJzsijIzUs4O6kkBqWOwPkWHpbTrFvduo/PsPqHlp4LqAoqngck8cYnnYyRytMjokYxLCVAtmUgqI5WTcX8++mKbwXBHTVFOrSBJ05ZJYZIgpY6YAG1jZYwd77k/VrSO4UXOw1E6pvVU/zbVBkz4IheRm50wTNnRTyzZ2qBUNgMLsC4+lfY7W2Ik0fg5Y5VkSaZGVCkW8YRFKQqVjTAhBaIHDt1MfS2uihC9hb+v265UjpJ8x1D6xvoBg07W7I31hv9TpaSEbdIPkCCv2EEg6ka4wB2O41AJWTyIsf8j9R0q2mmiNrDcfsnt/I9xpqOYjYkX9G2NvKzDY/+NAJ4iuwsTubWA7/9tZBCOdUkX/tR372FPCB/kBrb80/sn/l/76xso/WKra3vRtt/DwemvE9oP5P+5ep2YD+L9Cgh4vMZ5wcRDC5UnlG9lgSUlpmmCqbtbdbdt97jsHilX6VhlLguCl4gQsSROzZM4Ui00dt97+gvqW1BSPMxMcDT2u/TGZbMuN2HexBtv5HUGF+Hye7EcRtPJEVMS2WaKNi5a426Iz1eYA18wuZmr828ktS+Wt2ed9Z6X76/N1kjg/HDLK0ToVOdSEYWwZKaoEP7RbKzJ5AHqtbVXJ4mnQyZRxt8RiVQRkqzpFksubJILOCR0MDtY9xoIJKfZ0aHe5VlZN+dIMiCDvm4H1keZ1Dqaeij6mjgHtBaNnCJZ7K8riRu1vduTfzG+kJUdN3pO2zwu315ZfbqDU7fENVPilEd0MchKkAYmNgx58dOQCGsCHkW4JFt727aXF4jDMiiGTqMobqi93yHeORn6tlBT4uxyHzs7HBREsVFNlZnYjlXssgdma3kHVWJ9RfvrjU1CSkpWmJbIo55V2uzM2Dee7MTb9o6xth7W5t3/wBeP1F59pCIeP8AMp6iWNMXhBGMrIqluUsq3fLEKQ673t33tvqHTeJGUE1FgUMhkAhdHCx0/O3RpCAe+6s4bbt5XNFTU4WSOJYcb4yogQi+IXGRR54gCx8tEPB4EXGOJIx1WwRVsWXAkbd8dv8ALWKqYeOknB56tuoy0ajs7lZN4qC5gwS5JmXW8RICQJOxvnY9Ljse+it8TgM6IhyAyVmxMbBZYUcdLXDDmjY77b285XC/DcECMgUPllkXSIbNGsZUKiKoUqiggDfzvqX+aYLluTHke5wW5uVJubeqqf5DVdTBxllBu3nvZNGq1rGeHcYWWWSLB0aMn48QWAdkyVb5Y7AhrWIYb32D3Gh+rz/7qT/oOnKehjjZmSNFZr5FVAJuSxuR6kk/WSdN8Z/+PN/upP8AoOue8HWi6asro2Wei9I3NtBXQDsNcJ1+nHzYm+jRo0BwG+lq1tNX0AaAk5jSS2mSQNydIBL/ACT/ADb/AMaA6QZD/cH/ADH/ALalAW0gMB8gNNSVijzufloCUDpiasC7Dqb0H+umCXfv0L/np6GNU7fb56ASlOWOUm/ovkNSmJtt/wC/LTZfSr6FOidfUfzNiPrB0l3y2HY9z5W8wPW+u6VoAd+w8z/7fRpu/V/Lb+RN/wCo10tqAcB00w6v+E/5EW/qdcMmkI97n17fV/7/AKaoF8hfS31bf01kZxapqh2PMRreqtTxAMPldWF/VT6a1uZ1B4hwuKcgyKSw2DK7xuATfHOMhrfK9tcHKOD6XQdNOzumbsPW5qelYxcPBbVRqDITs4CWNgJBHcd7bcsdgO5vfbVdWeC4pCSZHUsajPEAZCoMxF/mnOex+Z9dbr9G6f0m+9Vf4uj9G4PSb71V/i68iPI2Li7qstVtXVnxZ1vF0nrgYio8JK6peVgymUllBszSWKsQ7Mbo6o4uTuvzOpHEfDaS08VPmyrGrKGtcnKnlgJNz394W+sa2H6N0/pN96q/xdd/Run9JvvVX+Lo+R8Y7fjrLNZbf+jpdLsGMm8NAmQrIULs7XCDpzhiisN+w5QP/Ee3fVdVeF5FssTBgxbNmI2yqhUGwYMdjlvkSdh/eHog8N0/pN97q/xdd/Run9JvvdX+LrKHJOLjb8VO21EeKpP8rMnwbga07OwYtlsL5XC5u4BJY33duwUfK5JNtq1/Run9JvvVX+Lrv6NU/pN97q/xdc1X2er1ZaU6qb8DZHHwirKJU6NWw8OU3pN97q/xdd/Rqm9JvvdX+LrD9mqveLcy+8Y9kqNQ+NH9Xm+cbgDzJZSAB8ySAB89aQeGab0m+91f4unafw/TxsHVGLKbrzJZpQp/aUSOQG+YF9Z0vZucZpyqKyewkuUItNKJZHYabOusdCjX1p5RwjRpyw1zQDS67o0aAhNvJY7/AP8ANTdGjQFdVMciL6l0ijEG2jRoB7Ro0aFDRo0aEHV0saNGoUZquw//ACH9dcOjRqkGZu6j1OnNGjQANd0aNAA0aNGgDRo0aAVo0aNAdGu6NGgEnXRo0aA6NdOjRoBLa5o0aA7o0aNAf//Z"/>
          <p:cNvSpPr>
            <a:spLocks noChangeAspect="1" noChangeArrowheads="1"/>
          </p:cNvSpPr>
          <p:nvPr/>
        </p:nvSpPr>
        <p:spPr bwMode="auto">
          <a:xfrm>
            <a:off x="116681" y="-144462"/>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797531" y="770965"/>
            <a:ext cx="1850231" cy="1847851"/>
          </a:xfrm>
          <a:prstGeom prst="rect">
            <a:avLst/>
          </a:prstGeom>
        </p:spPr>
      </p:pic>
      <p:pic>
        <p:nvPicPr>
          <p:cNvPr id="7" name="Picture 6"/>
          <p:cNvPicPr>
            <a:picLocks noChangeAspect="1"/>
          </p:cNvPicPr>
          <p:nvPr/>
        </p:nvPicPr>
        <p:blipFill>
          <a:blip r:embed="rId4"/>
          <a:stretch>
            <a:fillRect/>
          </a:stretch>
        </p:blipFill>
        <p:spPr>
          <a:xfrm>
            <a:off x="4832227" y="160338"/>
            <a:ext cx="1965302" cy="1965303"/>
          </a:xfrm>
          <a:prstGeom prst="rect">
            <a:avLst/>
          </a:prstGeom>
        </p:spPr>
      </p:pic>
      <p:pic>
        <p:nvPicPr>
          <p:cNvPr id="8" name="Picture 7"/>
          <p:cNvPicPr>
            <a:picLocks noChangeAspect="1"/>
          </p:cNvPicPr>
          <p:nvPr/>
        </p:nvPicPr>
        <p:blipFill>
          <a:blip r:embed="rId5"/>
          <a:stretch>
            <a:fillRect/>
          </a:stretch>
        </p:blipFill>
        <p:spPr>
          <a:xfrm>
            <a:off x="6797530" y="3939494"/>
            <a:ext cx="2196569" cy="2193743"/>
          </a:xfrm>
          <a:prstGeom prst="rect">
            <a:avLst/>
          </a:prstGeom>
        </p:spPr>
      </p:pic>
      <p:pic>
        <p:nvPicPr>
          <p:cNvPr id="9" name="Picture 8"/>
          <p:cNvPicPr>
            <a:picLocks noChangeAspect="1"/>
          </p:cNvPicPr>
          <p:nvPr/>
        </p:nvPicPr>
        <p:blipFill>
          <a:blip r:embed="rId6"/>
          <a:stretch>
            <a:fillRect/>
          </a:stretch>
        </p:blipFill>
        <p:spPr>
          <a:xfrm>
            <a:off x="4947299" y="5036365"/>
            <a:ext cx="1850231" cy="1847851"/>
          </a:xfrm>
          <a:prstGeom prst="rect">
            <a:avLst/>
          </a:prstGeom>
        </p:spPr>
      </p:pic>
    </p:spTree>
    <p:extLst>
      <p:ext uri="{BB962C8B-B14F-4D97-AF65-F5344CB8AC3E}">
        <p14:creationId xmlns:p14="http://schemas.microsoft.com/office/powerpoint/2010/main" val="106620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3"/>
            <a:ext cx="8686800" cy="519638"/>
          </a:xfrm>
        </p:spPr>
        <p:txBody>
          <a:bodyPr>
            <a:normAutofit fontScale="90000"/>
          </a:bodyPr>
          <a:lstStyle/>
          <a:p>
            <a:r>
              <a:rPr lang="en-US" dirty="0" smtClean="0"/>
              <a:t>November 28</a:t>
            </a:r>
            <a:r>
              <a:rPr lang="en-US" baseline="30000" dirty="0" smtClean="0"/>
              <a:t>th</a:t>
            </a:r>
            <a:r>
              <a:rPr lang="en-US" dirty="0" smtClean="0"/>
              <a:t>, Tuesday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647701"/>
            <a:ext cx="4315949" cy="547547"/>
          </a:xfrm>
        </p:spPr>
        <p:txBody>
          <a:bodyPr>
            <a:normAutofit fontScale="70000" lnSpcReduction="20000"/>
          </a:bodyPr>
          <a:lstStyle/>
          <a:p>
            <a:r>
              <a:rPr lang="en-US" dirty="0" smtClean="0"/>
              <a:t>Agenda: </a:t>
            </a:r>
            <a:r>
              <a:rPr lang="en-US" dirty="0" smtClean="0">
                <a:solidFill>
                  <a:srgbClr val="FF6600"/>
                </a:solidFill>
              </a:rPr>
              <a:t>BACKPACKS WITH CELLPHONES FRONT OF THE ROOM</a:t>
            </a:r>
            <a:endParaRPr lang="en-US" dirty="0">
              <a:solidFill>
                <a:srgbClr val="FF6600"/>
              </a:solidFill>
            </a:endParaRPr>
          </a:p>
        </p:txBody>
      </p:sp>
      <p:sp>
        <p:nvSpPr>
          <p:cNvPr id="7" name="Content Placeholder 6"/>
          <p:cNvSpPr>
            <a:spLocks noGrp="1"/>
          </p:cNvSpPr>
          <p:nvPr>
            <p:ph sz="half" idx="2"/>
          </p:nvPr>
        </p:nvSpPr>
        <p:spPr>
          <a:xfrm>
            <a:off x="181439" y="1195248"/>
            <a:ext cx="4619161" cy="5517347"/>
          </a:xfrm>
        </p:spPr>
        <p:txBody>
          <a:bodyPr>
            <a:normAutofit/>
          </a:bodyPr>
          <a:lstStyle/>
          <a:p>
            <a:r>
              <a:rPr lang="en-US" dirty="0"/>
              <a:t>You will need: SSR book, highlighters, spiral, pen/pencil, handouts</a:t>
            </a:r>
          </a:p>
          <a:p>
            <a:r>
              <a:rPr lang="en-US" dirty="0"/>
              <a:t>You will read for 15 minutes</a:t>
            </a:r>
          </a:p>
          <a:p>
            <a:pPr lvl="1"/>
            <a:r>
              <a:rPr lang="en-US" dirty="0"/>
              <a:t>On your reading log record pages and record a comparison with you and your topic or character.</a:t>
            </a:r>
          </a:p>
          <a:p>
            <a:r>
              <a:rPr lang="en-US" dirty="0"/>
              <a:t>You will </a:t>
            </a:r>
            <a:r>
              <a:rPr lang="en-US" dirty="0" smtClean="0"/>
              <a:t>sharpen your skills regarding the art of </a:t>
            </a:r>
            <a:r>
              <a:rPr lang="en-US" dirty="0"/>
              <a:t>arguing. </a:t>
            </a:r>
            <a:endParaRPr lang="en-US" dirty="0" smtClean="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800600" y="1195248"/>
            <a:ext cx="4057900" cy="5517347"/>
          </a:xfrm>
        </p:spPr>
        <p:txBody>
          <a:bodyPr>
            <a:normAutofit fontScale="85000" lnSpcReduction="20000"/>
          </a:bodyPr>
          <a:lstStyle/>
          <a:p>
            <a:r>
              <a:rPr lang="en-US" dirty="0"/>
              <a:t>You will learn how to craft an argument </a:t>
            </a:r>
          </a:p>
          <a:p>
            <a:r>
              <a:rPr lang="en-US" dirty="0"/>
              <a:t>You will recognize the proper approach based on audience, purpose, and message</a:t>
            </a:r>
          </a:p>
          <a:p>
            <a:r>
              <a:rPr lang="en-US" dirty="0"/>
              <a:t>You will learn to defend your stance in the face of a counterargument </a:t>
            </a:r>
          </a:p>
          <a:p>
            <a:pPr marL="0" indent="0">
              <a:buNone/>
            </a:pPr>
            <a:endParaRPr lang="en-US" dirty="0"/>
          </a:p>
          <a:p>
            <a:pPr marL="0" indent="0">
              <a:buNone/>
            </a:pPr>
            <a:r>
              <a:rPr lang="en-US" dirty="0"/>
              <a:t>Assessment – completed outline for argument</a:t>
            </a:r>
          </a:p>
          <a:p>
            <a:pPr marL="0" indent="0">
              <a:buNone/>
            </a:pPr>
            <a:endParaRPr lang="en-US" dirty="0"/>
          </a:p>
          <a:p>
            <a:r>
              <a:rPr lang="en-US" dirty="0"/>
              <a:t>TEKS: 1A, 11A, 8A, 15A, 16A, B, D 11B, 17A, 17B</a:t>
            </a:r>
          </a:p>
          <a:p>
            <a:r>
              <a:rPr lang="en-US" dirty="0" smtClean="0">
                <a:solidFill>
                  <a:schemeClr val="accent2">
                    <a:lumMod val="75000"/>
                  </a:schemeClr>
                </a:solidFill>
              </a:rPr>
              <a:t>Announcements:</a:t>
            </a:r>
          </a:p>
          <a:p>
            <a:r>
              <a:rPr lang="en-US" b="1" i="1" dirty="0" smtClean="0">
                <a:solidFill>
                  <a:schemeClr val="accent2">
                    <a:lumMod val="75000"/>
                  </a:schemeClr>
                </a:solidFill>
              </a:rPr>
              <a:t>EOC TUTORING AFTER SCHOOL FROM 3:45-5:00 ~ E114 ~ BUSES RUN</a:t>
            </a:r>
          </a:p>
          <a:p>
            <a:r>
              <a:rPr lang="en-US" dirty="0">
                <a:solidFill>
                  <a:schemeClr val="accent2">
                    <a:lumMod val="75000"/>
                  </a:schemeClr>
                </a:solidFill>
              </a:rPr>
              <a:t>ART TEST OVER ALL  LATIN WORD PARTS AND TERMS </a:t>
            </a:r>
            <a:r>
              <a:rPr lang="en-US" dirty="0" smtClean="0">
                <a:solidFill>
                  <a:schemeClr val="accent2">
                    <a:lumMod val="75000"/>
                  </a:schemeClr>
                </a:solidFill>
              </a:rPr>
              <a:t>FRIDAY</a:t>
            </a:r>
            <a:endParaRPr lang="en-US" dirty="0">
              <a:solidFill>
                <a:schemeClr val="accent2">
                  <a:lumMod val="75000"/>
                </a:schemeClr>
              </a:solidFill>
            </a:endParaRPr>
          </a:p>
        </p:txBody>
      </p:sp>
    </p:spTree>
    <p:extLst>
      <p:ext uri="{BB962C8B-B14F-4D97-AF65-F5344CB8AC3E}">
        <p14:creationId xmlns:p14="http://schemas.microsoft.com/office/powerpoint/2010/main" val="9329326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a:t>
            </a:r>
            <a:r>
              <a:rPr lang="en-US" dirty="0" smtClean="0">
                <a:hlinkClick r:id="rId2"/>
              </a:rPr>
              <a:t>Snowman</a:t>
            </a:r>
            <a:r>
              <a:rPr lang="en-US" dirty="0" smtClean="0"/>
              <a:t>”</a:t>
            </a:r>
            <a:endParaRPr lang="en-US" dirty="0"/>
          </a:p>
        </p:txBody>
      </p:sp>
      <p:sp>
        <p:nvSpPr>
          <p:cNvPr id="8" name="Rectangle 7"/>
          <p:cNvSpPr/>
          <p:nvPr/>
        </p:nvSpPr>
        <p:spPr>
          <a:xfrm>
            <a:off x="457200" y="1417638"/>
            <a:ext cx="8277954" cy="4893647"/>
          </a:xfrm>
          <a:prstGeom prst="rect">
            <a:avLst/>
          </a:prstGeom>
        </p:spPr>
        <p:txBody>
          <a:bodyPr wrap="square">
            <a:spAutoFit/>
          </a:bodyPr>
          <a:lstStyle/>
          <a:p>
            <a:r>
              <a:rPr lang="en-US" sz="2400" dirty="0"/>
              <a:t>Elsa</a:t>
            </a:r>
          </a:p>
          <a:p>
            <a:r>
              <a:rPr lang="en-US" sz="2400" dirty="0"/>
              <a:t>Do you want to build a snowman</a:t>
            </a:r>
            <a:r>
              <a:rPr lang="en-US" sz="2400" dirty="0" smtClean="0"/>
              <a:t>? </a:t>
            </a:r>
            <a:r>
              <a:rPr lang="en-US" sz="2400" dirty="0"/>
              <a:t/>
            </a:r>
            <a:br>
              <a:rPr lang="en-US" sz="2400" dirty="0"/>
            </a:br>
            <a:r>
              <a:rPr lang="en-US" sz="2400" dirty="0"/>
              <a:t>Come on lets go and play</a:t>
            </a:r>
            <a:br>
              <a:rPr lang="en-US" sz="2400" dirty="0"/>
            </a:br>
            <a:r>
              <a:rPr lang="en-US" sz="2400" dirty="0"/>
              <a:t>I never see you anymore</a:t>
            </a:r>
            <a:br>
              <a:rPr lang="en-US" sz="2400" dirty="0"/>
            </a:br>
            <a:r>
              <a:rPr lang="en-US" sz="2400" dirty="0"/>
              <a:t>Come out the door</a:t>
            </a:r>
            <a:br>
              <a:rPr lang="en-US" sz="2400" dirty="0"/>
            </a:br>
            <a:r>
              <a:rPr lang="en-US" sz="2400" dirty="0"/>
              <a:t>It's like you've gone away...</a:t>
            </a:r>
            <a:br>
              <a:rPr lang="en-US" sz="2400" dirty="0"/>
            </a:br>
            <a:r>
              <a:rPr lang="en-US" sz="2400" dirty="0"/>
              <a:t>We used to be best buddies</a:t>
            </a:r>
            <a:br>
              <a:rPr lang="en-US" sz="2400" dirty="0"/>
            </a:br>
            <a:r>
              <a:rPr lang="en-US" sz="2400" dirty="0"/>
              <a:t>And now we're not</a:t>
            </a:r>
            <a:br>
              <a:rPr lang="en-US" sz="2400" dirty="0"/>
            </a:br>
            <a:r>
              <a:rPr lang="en-US" sz="2400" dirty="0"/>
              <a:t>I wish you would tell me why!</a:t>
            </a:r>
            <a:br>
              <a:rPr lang="en-US" sz="2400" dirty="0"/>
            </a:br>
            <a:r>
              <a:rPr lang="en-US" sz="2400" dirty="0">
                <a:solidFill>
                  <a:srgbClr val="000000"/>
                </a:solidFill>
              </a:rPr>
              <a:t>Do you want to build a snowman?</a:t>
            </a:r>
            <a:br>
              <a:rPr lang="en-US" sz="2400" dirty="0">
                <a:solidFill>
                  <a:srgbClr val="000000"/>
                </a:solidFill>
              </a:rPr>
            </a:br>
            <a:r>
              <a:rPr lang="en-US" sz="2400" dirty="0"/>
              <a:t>It doesn't have to be a snowman</a:t>
            </a:r>
          </a:p>
          <a:p>
            <a:r>
              <a:rPr lang="en-US" sz="2400" dirty="0"/>
              <a:t>Go away</a:t>
            </a:r>
          </a:p>
          <a:p>
            <a:r>
              <a:rPr lang="en-US" sz="2400" dirty="0"/>
              <a:t>Okay, bye...</a:t>
            </a:r>
          </a:p>
        </p:txBody>
      </p:sp>
    </p:spTree>
    <p:extLst>
      <p:ext uri="{BB962C8B-B14F-4D97-AF65-F5344CB8AC3E}">
        <p14:creationId xmlns:p14="http://schemas.microsoft.com/office/powerpoint/2010/main" val="4759193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8" name="Rectangle 7"/>
          <p:cNvSpPr/>
          <p:nvPr/>
        </p:nvSpPr>
        <p:spPr>
          <a:xfrm>
            <a:off x="457200" y="1417638"/>
            <a:ext cx="8277954" cy="4893647"/>
          </a:xfrm>
          <a:prstGeom prst="rect">
            <a:avLst/>
          </a:prstGeom>
        </p:spPr>
        <p:txBody>
          <a:bodyPr wrap="square">
            <a:spAutoFit/>
          </a:bodyPr>
          <a:lstStyle/>
          <a:p>
            <a:r>
              <a:rPr lang="en-US" sz="2400" dirty="0"/>
              <a:t>Elsa</a:t>
            </a:r>
          </a:p>
          <a:p>
            <a:r>
              <a:rPr lang="en-US" sz="2400" dirty="0">
                <a:solidFill>
                  <a:srgbClr val="FF0000"/>
                </a:solidFill>
              </a:rPr>
              <a:t>Do you want to build a snowman</a:t>
            </a:r>
            <a:r>
              <a:rPr lang="en-US" sz="2400" dirty="0" smtClean="0"/>
              <a:t>? (8 counts)</a:t>
            </a:r>
            <a:r>
              <a:rPr lang="en-US" sz="2400" dirty="0"/>
              <a:t/>
            </a:r>
            <a:br>
              <a:rPr lang="en-US" sz="2400" dirty="0"/>
            </a:br>
            <a:r>
              <a:rPr lang="en-US" sz="2400" dirty="0"/>
              <a:t>Come on lets go and </a:t>
            </a:r>
            <a:r>
              <a:rPr lang="en-US" sz="2400" dirty="0" smtClean="0"/>
              <a:t>play (6 counts)</a:t>
            </a:r>
            <a:r>
              <a:rPr lang="en-US" sz="2400" dirty="0"/>
              <a:t/>
            </a:r>
            <a:br>
              <a:rPr lang="en-US" sz="2400" dirty="0"/>
            </a:br>
            <a:r>
              <a:rPr lang="en-US" sz="2400" dirty="0" smtClean="0"/>
              <a:t> I </a:t>
            </a:r>
            <a:r>
              <a:rPr lang="en-US" sz="2400" dirty="0"/>
              <a:t>never see you </a:t>
            </a:r>
            <a:r>
              <a:rPr lang="en-US" sz="2400" dirty="0" smtClean="0"/>
              <a:t>anymore (7 counts)</a:t>
            </a:r>
            <a:r>
              <a:rPr lang="en-US" sz="2400" dirty="0"/>
              <a:t/>
            </a:r>
            <a:br>
              <a:rPr lang="en-US" sz="2400" dirty="0"/>
            </a:br>
            <a:r>
              <a:rPr lang="en-US" sz="2400" dirty="0" smtClean="0"/>
              <a:t>Come </a:t>
            </a:r>
            <a:r>
              <a:rPr lang="en-US" sz="2400" dirty="0"/>
              <a:t>out the </a:t>
            </a:r>
            <a:r>
              <a:rPr lang="en-US" sz="2400" dirty="0" smtClean="0"/>
              <a:t>door (4 counts)</a:t>
            </a:r>
            <a:r>
              <a:rPr lang="en-US" sz="2400" dirty="0"/>
              <a:t/>
            </a:r>
            <a:br>
              <a:rPr lang="en-US" sz="2400" dirty="0"/>
            </a:br>
            <a:r>
              <a:rPr lang="en-US" sz="2400" dirty="0" smtClean="0"/>
              <a:t> It's </a:t>
            </a:r>
            <a:r>
              <a:rPr lang="en-US" sz="2400" dirty="0"/>
              <a:t>like you've gone away..</a:t>
            </a:r>
            <a:r>
              <a:rPr lang="en-US" sz="2400" dirty="0" smtClean="0"/>
              <a:t>. (6 counts)</a:t>
            </a:r>
            <a:r>
              <a:rPr lang="en-US" sz="2400" dirty="0"/>
              <a:t/>
            </a:r>
            <a:br>
              <a:rPr lang="en-US" sz="2400" dirty="0"/>
            </a:br>
            <a:r>
              <a:rPr lang="en-US" sz="2400" dirty="0" smtClean="0"/>
              <a:t>We </a:t>
            </a:r>
            <a:r>
              <a:rPr lang="en-US" sz="2400" dirty="0"/>
              <a:t>used to be best </a:t>
            </a:r>
            <a:r>
              <a:rPr lang="en-US" sz="2400" dirty="0" smtClean="0"/>
              <a:t>buddies (7 counts)</a:t>
            </a:r>
            <a:endParaRPr lang="en-US" sz="2400" dirty="0"/>
          </a:p>
          <a:p>
            <a:r>
              <a:rPr lang="en-US" sz="2400" dirty="0" smtClean="0"/>
              <a:t>And </a:t>
            </a:r>
            <a:r>
              <a:rPr lang="en-US" sz="2400" dirty="0"/>
              <a:t>now we're </a:t>
            </a:r>
            <a:r>
              <a:rPr lang="en-US" sz="2400" dirty="0" smtClean="0"/>
              <a:t>not</a:t>
            </a:r>
            <a:r>
              <a:rPr lang="en-US" sz="2400" dirty="0"/>
              <a:t> </a:t>
            </a:r>
            <a:r>
              <a:rPr lang="en-US" sz="2400" dirty="0" smtClean="0"/>
              <a:t>(4 counts)</a:t>
            </a:r>
          </a:p>
          <a:p>
            <a:r>
              <a:rPr lang="en-US" sz="2400" dirty="0" smtClean="0"/>
              <a:t>I </a:t>
            </a:r>
            <a:r>
              <a:rPr lang="en-US" sz="2400" dirty="0"/>
              <a:t>wish you would tell me why</a:t>
            </a:r>
            <a:r>
              <a:rPr lang="en-US" sz="2400" dirty="0" smtClean="0"/>
              <a:t>!(7 counts)</a:t>
            </a:r>
          </a:p>
          <a:p>
            <a:r>
              <a:rPr lang="en-US" sz="2400" dirty="0" smtClean="0">
                <a:solidFill>
                  <a:srgbClr val="FF0000"/>
                </a:solidFill>
              </a:rPr>
              <a:t>Do </a:t>
            </a:r>
            <a:r>
              <a:rPr lang="en-US" sz="2400" dirty="0">
                <a:solidFill>
                  <a:srgbClr val="FF0000"/>
                </a:solidFill>
              </a:rPr>
              <a:t>you want to build a snowman</a:t>
            </a:r>
            <a:r>
              <a:rPr lang="en-US" sz="2400" dirty="0" smtClean="0">
                <a:solidFill>
                  <a:srgbClr val="FF0000"/>
                </a:solidFill>
              </a:rPr>
              <a:t>?</a:t>
            </a:r>
            <a:r>
              <a:rPr lang="en-US" sz="2400" dirty="0" smtClean="0"/>
              <a:t>(8 counts)</a:t>
            </a:r>
          </a:p>
          <a:p>
            <a:r>
              <a:rPr lang="en-US" sz="2400" dirty="0"/>
              <a:t>I</a:t>
            </a:r>
            <a:r>
              <a:rPr lang="en-US" sz="2400" dirty="0" smtClean="0"/>
              <a:t>t </a:t>
            </a:r>
            <a:r>
              <a:rPr lang="en-US" sz="2400" dirty="0"/>
              <a:t>doesn't have to be a </a:t>
            </a:r>
            <a:r>
              <a:rPr lang="en-US" sz="2400" dirty="0" smtClean="0"/>
              <a:t>snowman (8 counts)</a:t>
            </a:r>
            <a:endParaRPr lang="en-US" sz="2400" dirty="0"/>
          </a:p>
          <a:p>
            <a:r>
              <a:rPr lang="en-US" sz="2400" dirty="0"/>
              <a:t>Go </a:t>
            </a:r>
            <a:r>
              <a:rPr lang="en-US" sz="2400" dirty="0" smtClean="0"/>
              <a:t>away (3 counts)</a:t>
            </a:r>
            <a:endParaRPr lang="en-US" sz="2400" dirty="0"/>
          </a:p>
          <a:p>
            <a:r>
              <a:rPr lang="en-US" sz="2400" dirty="0"/>
              <a:t>Okay, bye..</a:t>
            </a:r>
            <a:r>
              <a:rPr lang="en-US" sz="2400" dirty="0" smtClean="0"/>
              <a:t>. (3 counts)</a:t>
            </a:r>
            <a:endParaRPr lang="en-US" sz="2400" dirty="0"/>
          </a:p>
        </p:txBody>
      </p:sp>
      <p:sp>
        <p:nvSpPr>
          <p:cNvPr id="3" name="TextBox 2"/>
          <p:cNvSpPr txBox="1"/>
          <p:nvPr/>
        </p:nvSpPr>
        <p:spPr>
          <a:xfrm>
            <a:off x="3822700" y="5757287"/>
            <a:ext cx="4292600" cy="369332"/>
          </a:xfrm>
          <a:prstGeom prst="rect">
            <a:avLst/>
          </a:prstGeom>
          <a:noFill/>
        </p:spPr>
        <p:txBody>
          <a:bodyPr wrap="square" rtlCol="0">
            <a:spAutoFit/>
          </a:bodyPr>
          <a:lstStyle/>
          <a:p>
            <a:r>
              <a:rPr lang="en-US" dirty="0" smtClean="0"/>
              <a:t>Rhyme: A B C C B D E F A AB F</a:t>
            </a:r>
            <a:endParaRPr lang="en-US" dirty="0"/>
          </a:p>
        </p:txBody>
      </p:sp>
    </p:spTree>
    <p:extLst>
      <p:ext uri="{BB962C8B-B14F-4D97-AF65-F5344CB8AC3E}">
        <p14:creationId xmlns:p14="http://schemas.microsoft.com/office/powerpoint/2010/main" val="416108566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2" name="Rectangle 1"/>
          <p:cNvSpPr/>
          <p:nvPr/>
        </p:nvSpPr>
        <p:spPr>
          <a:xfrm>
            <a:off x="866046" y="1997839"/>
            <a:ext cx="5991954" cy="4216539"/>
          </a:xfrm>
          <a:prstGeom prst="rect">
            <a:avLst/>
          </a:prstGeom>
        </p:spPr>
        <p:txBody>
          <a:bodyPr wrap="square">
            <a:spAutoFit/>
          </a:bodyPr>
          <a:lstStyle/>
          <a:p>
            <a:r>
              <a:rPr lang="en-US" sz="2400" dirty="0"/>
              <a:t>Do you want to build a snowman?</a:t>
            </a:r>
            <a:br>
              <a:rPr lang="en-US" sz="2400" dirty="0"/>
            </a:br>
            <a:r>
              <a:rPr lang="en-US" sz="2400" dirty="0"/>
              <a:t>Or ride our bikes around the halls</a:t>
            </a:r>
            <a:br>
              <a:rPr lang="en-US" sz="2400" dirty="0"/>
            </a:br>
            <a:r>
              <a:rPr lang="en-US" sz="2400" dirty="0"/>
              <a:t>I think some company is overdue</a:t>
            </a:r>
            <a:br>
              <a:rPr lang="en-US" sz="2400" dirty="0"/>
            </a:br>
            <a:r>
              <a:rPr lang="en-US" sz="2400" dirty="0"/>
              <a:t>I've started talking to</a:t>
            </a:r>
            <a:br>
              <a:rPr lang="en-US" sz="2400" dirty="0"/>
            </a:br>
            <a:r>
              <a:rPr lang="en-US" sz="2400" dirty="0"/>
              <a:t>the pictures on the walls</a:t>
            </a:r>
            <a:br>
              <a:rPr lang="en-US" sz="2400" dirty="0"/>
            </a:br>
            <a:r>
              <a:rPr lang="en-US" sz="2400" dirty="0"/>
              <a:t>(Hang in there, Joan!)</a:t>
            </a:r>
            <a:br>
              <a:rPr lang="en-US" sz="2400" dirty="0"/>
            </a:br>
            <a:r>
              <a:rPr lang="en-US" sz="2400" dirty="0"/>
              <a:t>It gets a </a:t>
            </a:r>
            <a:r>
              <a:rPr lang="en-US" sz="2800" dirty="0"/>
              <a:t>little</a:t>
            </a:r>
            <a:r>
              <a:rPr lang="en-US" sz="2400" dirty="0"/>
              <a:t> lonely</a:t>
            </a:r>
            <a:br>
              <a:rPr lang="en-US" sz="2400" dirty="0"/>
            </a:br>
            <a:r>
              <a:rPr lang="en-US" sz="2400" dirty="0"/>
              <a:t>All these empty rooms</a:t>
            </a:r>
          </a:p>
          <a:p>
            <a:r>
              <a:rPr lang="en-US" sz="2400" dirty="0"/>
              <a:t>Just watching the hours tick by</a:t>
            </a:r>
            <a:br>
              <a:rPr lang="en-US" sz="2400" dirty="0"/>
            </a:br>
            <a:r>
              <a:rPr lang="en-US" sz="2400" dirty="0"/>
              <a:t>(Tic-Tock, Tic-Tock, Tic-Tock, Tic-Tock, Tic-Tock)</a:t>
            </a:r>
          </a:p>
        </p:txBody>
      </p:sp>
    </p:spTree>
    <p:extLst>
      <p:ext uri="{BB962C8B-B14F-4D97-AF65-F5344CB8AC3E}">
        <p14:creationId xmlns:p14="http://schemas.microsoft.com/office/powerpoint/2010/main" val="64573010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2" name="Rectangle 1"/>
          <p:cNvSpPr/>
          <p:nvPr/>
        </p:nvSpPr>
        <p:spPr>
          <a:xfrm>
            <a:off x="457201" y="2274838"/>
            <a:ext cx="8229600" cy="3539431"/>
          </a:xfrm>
          <a:prstGeom prst="rect">
            <a:avLst/>
          </a:prstGeom>
        </p:spPr>
        <p:txBody>
          <a:bodyPr wrap="square">
            <a:spAutoFit/>
          </a:bodyPr>
          <a:lstStyle/>
          <a:p>
            <a:r>
              <a:rPr lang="en-US" sz="2800" dirty="0"/>
              <a:t>Please, I know you're in there</a:t>
            </a:r>
            <a:br>
              <a:rPr lang="en-US" sz="2800" dirty="0"/>
            </a:br>
            <a:r>
              <a:rPr lang="en-US" sz="2800" dirty="0"/>
              <a:t>People are asking where you've been</a:t>
            </a:r>
            <a:br>
              <a:rPr lang="en-US" sz="2800" dirty="0"/>
            </a:br>
            <a:r>
              <a:rPr lang="en-US" sz="2800" dirty="0"/>
              <a:t>They say "have courage," and I'm trying to</a:t>
            </a:r>
            <a:br>
              <a:rPr lang="en-US" sz="2800" dirty="0"/>
            </a:br>
            <a:r>
              <a:rPr lang="en-US" sz="2800" dirty="0"/>
              <a:t>I'm right out here for you, just let me in</a:t>
            </a:r>
            <a:br>
              <a:rPr lang="en-US" sz="2800" dirty="0"/>
            </a:br>
            <a:r>
              <a:rPr lang="en-US" sz="2800" dirty="0"/>
              <a:t>We only have each other</a:t>
            </a:r>
            <a:br>
              <a:rPr lang="en-US" sz="2800" dirty="0"/>
            </a:br>
            <a:r>
              <a:rPr lang="en-US" sz="2800" dirty="0"/>
              <a:t>It's just you and me</a:t>
            </a:r>
            <a:br>
              <a:rPr lang="en-US" sz="2800" dirty="0"/>
            </a:br>
            <a:r>
              <a:rPr lang="en-US" sz="2800" dirty="0"/>
              <a:t>What are we </a:t>
            </a:r>
            <a:r>
              <a:rPr lang="en-US" sz="2800" dirty="0" err="1"/>
              <a:t>gonna</a:t>
            </a:r>
            <a:r>
              <a:rPr lang="en-US" sz="2800" dirty="0"/>
              <a:t> do?</a:t>
            </a:r>
          </a:p>
          <a:p>
            <a:r>
              <a:rPr lang="en-US" sz="2800" dirty="0"/>
              <a:t>Do you want to build a snowman?</a:t>
            </a:r>
          </a:p>
        </p:txBody>
      </p:sp>
    </p:spTree>
    <p:extLst>
      <p:ext uri="{BB962C8B-B14F-4D97-AF65-F5344CB8AC3E}">
        <p14:creationId xmlns:p14="http://schemas.microsoft.com/office/powerpoint/2010/main" val="17967012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9700"/>
            <a:ext cx="8229600" cy="1277938"/>
          </a:xfrm>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990600" y="1443841"/>
            <a:ext cx="5867400" cy="4893647"/>
          </a:xfrm>
          <a:prstGeom prst="rect">
            <a:avLst/>
          </a:prstGeom>
        </p:spPr>
        <p:txBody>
          <a:bodyPr wrap="square">
            <a:spAutoFit/>
          </a:bodyPr>
          <a:lstStyle/>
          <a:p>
            <a:r>
              <a:rPr lang="en-US" sz="2400" dirty="0"/>
              <a:t>Do you want to read a novel</a:t>
            </a:r>
            <a:r>
              <a:rPr lang="en-US" sz="2400" dirty="0" smtClean="0"/>
              <a:t>? (8counts)</a:t>
            </a:r>
            <a:endParaRPr lang="en-US" sz="2400" dirty="0"/>
          </a:p>
          <a:p>
            <a:r>
              <a:rPr lang="en-US" sz="2400" dirty="0"/>
              <a:t>Come on let’s </a:t>
            </a:r>
            <a:r>
              <a:rPr lang="en-US" sz="2400" dirty="0" smtClean="0"/>
              <a:t>dig in deep</a:t>
            </a:r>
            <a:endParaRPr lang="en-US" sz="2400" dirty="0"/>
          </a:p>
          <a:p>
            <a:r>
              <a:rPr lang="en-US" sz="2400" dirty="0"/>
              <a:t>I want to see your eyes open</a:t>
            </a:r>
          </a:p>
          <a:p>
            <a:r>
              <a:rPr lang="en-US" sz="2400" dirty="0"/>
              <a:t>Lift up your chin</a:t>
            </a:r>
          </a:p>
          <a:p>
            <a:r>
              <a:rPr lang="en-US" sz="2400" dirty="0"/>
              <a:t>It’s like your fast asleep</a:t>
            </a:r>
          </a:p>
          <a:p>
            <a:r>
              <a:rPr lang="en-US" sz="2400" dirty="0"/>
              <a:t>We use to have adventures</a:t>
            </a:r>
          </a:p>
          <a:p>
            <a:r>
              <a:rPr lang="en-US" sz="2400" dirty="0"/>
              <a:t>And now we don’t</a:t>
            </a:r>
          </a:p>
          <a:p>
            <a:r>
              <a:rPr lang="en-US" sz="2400" dirty="0"/>
              <a:t>I wish you would just try!</a:t>
            </a:r>
          </a:p>
          <a:p>
            <a:r>
              <a:rPr lang="en-US" sz="2400" dirty="0"/>
              <a:t>Do you want to read a novel?</a:t>
            </a:r>
          </a:p>
          <a:p>
            <a:r>
              <a:rPr lang="en-US" sz="2400" dirty="0"/>
              <a:t>It doesn’t have to be a novel</a:t>
            </a:r>
          </a:p>
          <a:p>
            <a:r>
              <a:rPr lang="en-US" sz="2400" dirty="0"/>
              <a:t> </a:t>
            </a:r>
          </a:p>
          <a:p>
            <a:r>
              <a:rPr lang="en-US" sz="2400" dirty="0"/>
              <a:t> </a:t>
            </a:r>
            <a:r>
              <a:rPr lang="en-US" sz="2400" dirty="0" smtClean="0"/>
              <a:t>I’m asleep</a:t>
            </a:r>
            <a:endParaRPr lang="en-US" sz="2400" dirty="0"/>
          </a:p>
          <a:p>
            <a:r>
              <a:rPr lang="en-US" sz="2400" dirty="0"/>
              <a:t>Okay, bye…</a:t>
            </a:r>
            <a:endParaRPr lang="en-US" dirty="0"/>
          </a:p>
        </p:txBody>
      </p:sp>
    </p:spTree>
    <p:extLst>
      <p:ext uri="{BB962C8B-B14F-4D97-AF65-F5344CB8AC3E}">
        <p14:creationId xmlns:p14="http://schemas.microsoft.com/office/powerpoint/2010/main" val="109558497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9700"/>
            <a:ext cx="8229600" cy="1277938"/>
          </a:xfrm>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152400" y="1749464"/>
            <a:ext cx="4279900" cy="3693319"/>
          </a:xfrm>
          <a:prstGeom prst="rect">
            <a:avLst/>
          </a:prstGeom>
        </p:spPr>
        <p:txBody>
          <a:bodyPr wrap="square">
            <a:spAutoFit/>
          </a:bodyPr>
          <a:lstStyle/>
          <a:p>
            <a:r>
              <a:rPr lang="en-US" dirty="0"/>
              <a:t>Do you want to read a novel</a:t>
            </a:r>
            <a:r>
              <a:rPr lang="en-US" dirty="0" smtClean="0"/>
              <a:t>? (8counts)A</a:t>
            </a:r>
            <a:endParaRPr lang="en-US" dirty="0"/>
          </a:p>
          <a:p>
            <a:r>
              <a:rPr lang="en-US" dirty="0"/>
              <a:t>Come on let’s </a:t>
            </a:r>
            <a:r>
              <a:rPr lang="en-US" dirty="0" smtClean="0"/>
              <a:t>dig in deep (6 counts)B</a:t>
            </a:r>
            <a:endParaRPr lang="en-US" dirty="0"/>
          </a:p>
          <a:p>
            <a:r>
              <a:rPr lang="en-US" dirty="0"/>
              <a:t>I want to see your eyes </a:t>
            </a:r>
            <a:r>
              <a:rPr lang="en-US" dirty="0" smtClean="0"/>
              <a:t>open (7 counts)C</a:t>
            </a:r>
            <a:endParaRPr lang="en-US" dirty="0"/>
          </a:p>
          <a:p>
            <a:r>
              <a:rPr lang="en-US" dirty="0"/>
              <a:t>Lift up your </a:t>
            </a:r>
            <a:r>
              <a:rPr lang="en-US" dirty="0" smtClean="0"/>
              <a:t>chin (4 counts)C</a:t>
            </a:r>
            <a:endParaRPr lang="en-US" dirty="0"/>
          </a:p>
          <a:p>
            <a:r>
              <a:rPr lang="en-US" dirty="0"/>
              <a:t>It’s like your fast </a:t>
            </a:r>
            <a:r>
              <a:rPr lang="en-US" dirty="0" smtClean="0"/>
              <a:t>asleep (6 counts)B</a:t>
            </a:r>
            <a:endParaRPr lang="en-US" dirty="0"/>
          </a:p>
          <a:p>
            <a:r>
              <a:rPr lang="en-US" dirty="0"/>
              <a:t>We use to have </a:t>
            </a:r>
            <a:r>
              <a:rPr lang="en-US" dirty="0" smtClean="0"/>
              <a:t>adventures (7 counts)D</a:t>
            </a:r>
            <a:endParaRPr lang="en-US" dirty="0"/>
          </a:p>
          <a:p>
            <a:r>
              <a:rPr lang="en-US" dirty="0"/>
              <a:t>And now we </a:t>
            </a:r>
            <a:r>
              <a:rPr lang="en-US" dirty="0" smtClean="0"/>
              <a:t>don’t (4 counts)E</a:t>
            </a:r>
            <a:endParaRPr lang="en-US" dirty="0"/>
          </a:p>
          <a:p>
            <a:r>
              <a:rPr lang="en-US" dirty="0"/>
              <a:t>I wish you would just try</a:t>
            </a:r>
            <a:r>
              <a:rPr lang="en-US" dirty="0" smtClean="0"/>
              <a:t>! (7 counts)F</a:t>
            </a:r>
            <a:endParaRPr lang="en-US" dirty="0"/>
          </a:p>
          <a:p>
            <a:r>
              <a:rPr lang="en-US" dirty="0"/>
              <a:t>Do you want to read a novel</a:t>
            </a:r>
            <a:r>
              <a:rPr lang="en-US" dirty="0" smtClean="0"/>
              <a:t>? (8counts)A</a:t>
            </a:r>
            <a:endParaRPr lang="en-US" dirty="0"/>
          </a:p>
          <a:p>
            <a:r>
              <a:rPr lang="en-US" dirty="0"/>
              <a:t>It doesn’t have to be a </a:t>
            </a:r>
            <a:r>
              <a:rPr lang="en-US" dirty="0" smtClean="0"/>
              <a:t>novel (8 counts)A</a:t>
            </a:r>
            <a:endParaRPr lang="en-US" dirty="0"/>
          </a:p>
          <a:p>
            <a:r>
              <a:rPr lang="en-US" dirty="0"/>
              <a:t> </a:t>
            </a:r>
          </a:p>
          <a:p>
            <a:r>
              <a:rPr lang="en-US" dirty="0"/>
              <a:t> </a:t>
            </a:r>
            <a:r>
              <a:rPr lang="en-US" dirty="0" smtClean="0"/>
              <a:t>I’m asleep! (3 counts)C</a:t>
            </a:r>
            <a:endParaRPr lang="en-US" dirty="0"/>
          </a:p>
          <a:p>
            <a:r>
              <a:rPr lang="en-US" dirty="0"/>
              <a:t>Okay, bye</a:t>
            </a:r>
            <a:r>
              <a:rPr lang="en-US" dirty="0" smtClean="0"/>
              <a:t>… (3 counts)F</a:t>
            </a:r>
            <a:endParaRPr lang="en-US" sz="1600" dirty="0"/>
          </a:p>
        </p:txBody>
      </p:sp>
      <p:sp>
        <p:nvSpPr>
          <p:cNvPr id="3" name="Rectangle 2"/>
          <p:cNvSpPr/>
          <p:nvPr/>
        </p:nvSpPr>
        <p:spPr>
          <a:xfrm>
            <a:off x="4572000" y="1450579"/>
            <a:ext cx="4394200" cy="3970318"/>
          </a:xfrm>
          <a:prstGeom prst="rect">
            <a:avLst/>
          </a:prstGeom>
        </p:spPr>
        <p:txBody>
          <a:bodyPr wrap="square">
            <a:spAutoFit/>
          </a:bodyPr>
          <a:lstStyle/>
          <a:p>
            <a:r>
              <a:rPr lang="en-US" dirty="0"/>
              <a:t>Elsa</a:t>
            </a:r>
          </a:p>
          <a:p>
            <a:r>
              <a:rPr lang="en-US" dirty="0">
                <a:solidFill>
                  <a:srgbClr val="FF0000"/>
                </a:solidFill>
              </a:rPr>
              <a:t>Do you want to build a snowman</a:t>
            </a:r>
            <a:r>
              <a:rPr lang="en-US" dirty="0"/>
              <a:t>? (8 counts)</a:t>
            </a:r>
            <a:br>
              <a:rPr lang="en-US" dirty="0"/>
            </a:br>
            <a:r>
              <a:rPr lang="en-US" dirty="0"/>
              <a:t>Come on lets go and play (6 counts)</a:t>
            </a:r>
            <a:br>
              <a:rPr lang="en-US" dirty="0"/>
            </a:br>
            <a:r>
              <a:rPr lang="en-US" dirty="0"/>
              <a:t> I never see you anymore (7 counts)</a:t>
            </a:r>
            <a:br>
              <a:rPr lang="en-US" dirty="0"/>
            </a:br>
            <a:r>
              <a:rPr lang="en-US" dirty="0"/>
              <a:t>Come out the door (4 counts)</a:t>
            </a:r>
            <a:br>
              <a:rPr lang="en-US" dirty="0"/>
            </a:br>
            <a:r>
              <a:rPr lang="en-US" dirty="0"/>
              <a:t> It's like you've gone away... (6 counts)</a:t>
            </a:r>
            <a:br>
              <a:rPr lang="en-US" dirty="0"/>
            </a:br>
            <a:r>
              <a:rPr lang="en-US" dirty="0"/>
              <a:t>We used to be best buddies (7 counts)</a:t>
            </a:r>
          </a:p>
          <a:p>
            <a:r>
              <a:rPr lang="en-US" dirty="0"/>
              <a:t>And now we're not (4 counts)</a:t>
            </a:r>
          </a:p>
          <a:p>
            <a:r>
              <a:rPr lang="en-US" dirty="0"/>
              <a:t>I wish you would tell me why!(7 counts)</a:t>
            </a:r>
          </a:p>
          <a:p>
            <a:r>
              <a:rPr lang="en-US" dirty="0">
                <a:solidFill>
                  <a:srgbClr val="FF0000"/>
                </a:solidFill>
              </a:rPr>
              <a:t>Do you want to build a snowman?</a:t>
            </a:r>
            <a:r>
              <a:rPr lang="en-US" dirty="0"/>
              <a:t>(8 counts)</a:t>
            </a:r>
          </a:p>
          <a:p>
            <a:r>
              <a:rPr lang="en-US" dirty="0"/>
              <a:t>It doesn't have to be a snowman (8 counts)</a:t>
            </a:r>
          </a:p>
          <a:p>
            <a:r>
              <a:rPr lang="en-US" dirty="0"/>
              <a:t>Go away (3 counts)</a:t>
            </a:r>
          </a:p>
          <a:p>
            <a:r>
              <a:rPr lang="en-US" dirty="0"/>
              <a:t>Okay, bye... (3 counts</a:t>
            </a:r>
            <a:r>
              <a:rPr lang="en-US" dirty="0" smtClean="0"/>
              <a:t>)</a:t>
            </a:r>
          </a:p>
          <a:p>
            <a:endParaRPr lang="en-US" dirty="0"/>
          </a:p>
        </p:txBody>
      </p:sp>
      <p:sp>
        <p:nvSpPr>
          <p:cNvPr id="5" name="TextBox 4"/>
          <p:cNvSpPr txBox="1"/>
          <p:nvPr/>
        </p:nvSpPr>
        <p:spPr>
          <a:xfrm>
            <a:off x="2844800" y="5572621"/>
            <a:ext cx="4292600" cy="369332"/>
          </a:xfrm>
          <a:prstGeom prst="rect">
            <a:avLst/>
          </a:prstGeom>
          <a:noFill/>
        </p:spPr>
        <p:txBody>
          <a:bodyPr wrap="square" rtlCol="0">
            <a:spAutoFit/>
          </a:bodyPr>
          <a:lstStyle/>
          <a:p>
            <a:r>
              <a:rPr lang="en-US" dirty="0" smtClean="0"/>
              <a:t>Rhyme: A B C C B D E F A BF</a:t>
            </a:r>
            <a:endParaRPr lang="en-US" dirty="0"/>
          </a:p>
        </p:txBody>
      </p:sp>
    </p:spTree>
    <p:extLst>
      <p:ext uri="{BB962C8B-B14F-4D97-AF65-F5344CB8AC3E}">
        <p14:creationId xmlns:p14="http://schemas.microsoft.com/office/powerpoint/2010/main" val="425216187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457200" y="2095500"/>
            <a:ext cx="6400800" cy="4401205"/>
          </a:xfrm>
          <a:prstGeom prst="rect">
            <a:avLst/>
          </a:prstGeom>
        </p:spPr>
        <p:txBody>
          <a:bodyPr wrap="square">
            <a:spAutoFit/>
          </a:bodyPr>
          <a:lstStyle/>
          <a:p>
            <a:r>
              <a:rPr lang="en-US" sz="2800" dirty="0"/>
              <a:t>Do you want to read a novel?</a:t>
            </a:r>
          </a:p>
          <a:p>
            <a:r>
              <a:rPr lang="en-US" sz="2800" dirty="0"/>
              <a:t>Or skim through a magazine</a:t>
            </a:r>
          </a:p>
          <a:p>
            <a:r>
              <a:rPr lang="en-US" sz="2800" dirty="0"/>
              <a:t>I think a book is way  past due </a:t>
            </a:r>
          </a:p>
          <a:p>
            <a:r>
              <a:rPr lang="en-US" sz="2800" dirty="0"/>
              <a:t>I’ve seen you reading	</a:t>
            </a:r>
          </a:p>
          <a:p>
            <a:r>
              <a:rPr lang="en-US" sz="2800" dirty="0"/>
              <a:t>But only in my dreams</a:t>
            </a:r>
          </a:p>
          <a:p>
            <a:r>
              <a:rPr lang="en-US" sz="2800" dirty="0"/>
              <a:t>It gets a little dusty</a:t>
            </a:r>
          </a:p>
          <a:p>
            <a:r>
              <a:rPr lang="en-US" sz="2800" dirty="0"/>
              <a:t>All these lonely books</a:t>
            </a:r>
          </a:p>
          <a:p>
            <a:r>
              <a:rPr lang="en-US" sz="2800" dirty="0"/>
              <a:t> </a:t>
            </a:r>
          </a:p>
          <a:p>
            <a:r>
              <a:rPr lang="en-US" sz="2800" dirty="0"/>
              <a:t>As the periods go flying by</a:t>
            </a:r>
          </a:p>
          <a:p>
            <a:r>
              <a:rPr lang="en-US" sz="2800" dirty="0"/>
              <a:t>(Tic-Tock, Tic-Tock, Tic-Tock,, Tic-Tock)</a:t>
            </a:r>
          </a:p>
        </p:txBody>
      </p:sp>
    </p:spTree>
    <p:extLst>
      <p:ext uri="{BB962C8B-B14F-4D97-AF65-F5344CB8AC3E}">
        <p14:creationId xmlns:p14="http://schemas.microsoft.com/office/powerpoint/2010/main" val="307601543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177800" y="2095500"/>
            <a:ext cx="3721100" cy="3416320"/>
          </a:xfrm>
          <a:prstGeom prst="rect">
            <a:avLst/>
          </a:prstGeom>
        </p:spPr>
        <p:txBody>
          <a:bodyPr wrap="square">
            <a:spAutoFit/>
          </a:bodyPr>
          <a:lstStyle/>
          <a:p>
            <a:r>
              <a:rPr lang="en-US" dirty="0"/>
              <a:t>Do you want to read a novel</a:t>
            </a:r>
            <a:r>
              <a:rPr lang="en-US" dirty="0" smtClean="0"/>
              <a:t>?</a:t>
            </a:r>
          </a:p>
          <a:p>
            <a:r>
              <a:rPr lang="en-US" dirty="0" smtClean="0"/>
              <a:t> Or </a:t>
            </a:r>
            <a:r>
              <a:rPr lang="en-US" dirty="0"/>
              <a:t>skim through a magazine</a:t>
            </a:r>
          </a:p>
          <a:p>
            <a:r>
              <a:rPr lang="en-US" dirty="0"/>
              <a:t>I think </a:t>
            </a:r>
            <a:r>
              <a:rPr lang="en-US" dirty="0" smtClean="0"/>
              <a:t>a book to read </a:t>
            </a:r>
            <a:r>
              <a:rPr lang="en-US" dirty="0"/>
              <a:t>is way  past due </a:t>
            </a:r>
          </a:p>
          <a:p>
            <a:r>
              <a:rPr lang="en-US" dirty="0"/>
              <a:t>I’ve seen you </a:t>
            </a:r>
            <a:r>
              <a:rPr lang="en-US" dirty="0" smtClean="0"/>
              <a:t>reading too</a:t>
            </a:r>
            <a:r>
              <a:rPr lang="en-US" dirty="0"/>
              <a:t>	</a:t>
            </a:r>
          </a:p>
          <a:p>
            <a:r>
              <a:rPr lang="en-US" dirty="0"/>
              <a:t>But only in my dreams</a:t>
            </a:r>
          </a:p>
          <a:p>
            <a:r>
              <a:rPr lang="en-US" dirty="0" smtClean="0"/>
              <a:t>(Hang in there, STAAR) </a:t>
            </a:r>
          </a:p>
          <a:p>
            <a:r>
              <a:rPr lang="en-US" dirty="0" smtClean="0"/>
              <a:t>It </a:t>
            </a:r>
            <a:r>
              <a:rPr lang="en-US" dirty="0"/>
              <a:t>gets a little dusty</a:t>
            </a:r>
          </a:p>
          <a:p>
            <a:r>
              <a:rPr lang="en-US" dirty="0"/>
              <a:t>All these lonely books</a:t>
            </a:r>
          </a:p>
          <a:p>
            <a:r>
              <a:rPr lang="en-US" dirty="0"/>
              <a:t> </a:t>
            </a:r>
          </a:p>
          <a:p>
            <a:r>
              <a:rPr lang="en-US" dirty="0"/>
              <a:t>As the periods go flying by</a:t>
            </a:r>
          </a:p>
          <a:p>
            <a:r>
              <a:rPr lang="en-US" dirty="0"/>
              <a:t>(Tic-Tock, Tic-Tock, Tic-Tock,, Tic-Tock)</a:t>
            </a:r>
          </a:p>
        </p:txBody>
      </p:sp>
      <p:sp>
        <p:nvSpPr>
          <p:cNvPr id="3" name="Rectangle 2"/>
          <p:cNvSpPr/>
          <p:nvPr/>
        </p:nvSpPr>
        <p:spPr>
          <a:xfrm>
            <a:off x="4991100" y="2116772"/>
            <a:ext cx="3695700" cy="3170099"/>
          </a:xfrm>
          <a:prstGeom prst="rect">
            <a:avLst/>
          </a:prstGeom>
        </p:spPr>
        <p:txBody>
          <a:bodyPr wrap="square">
            <a:spAutoFit/>
          </a:bodyPr>
          <a:lstStyle/>
          <a:p>
            <a:r>
              <a:rPr lang="en-US" dirty="0"/>
              <a:t>Do you want to build a snowman?</a:t>
            </a:r>
            <a:br>
              <a:rPr lang="en-US" dirty="0"/>
            </a:br>
            <a:r>
              <a:rPr lang="en-US" dirty="0"/>
              <a:t>Or ride our bikes around the halls</a:t>
            </a:r>
            <a:br>
              <a:rPr lang="en-US" dirty="0"/>
            </a:br>
            <a:r>
              <a:rPr lang="en-US" dirty="0"/>
              <a:t>I think some company is overdue</a:t>
            </a:r>
            <a:br>
              <a:rPr lang="en-US" dirty="0"/>
            </a:br>
            <a:r>
              <a:rPr lang="en-US" dirty="0"/>
              <a:t>I've started talking to</a:t>
            </a:r>
            <a:br>
              <a:rPr lang="en-US" dirty="0"/>
            </a:br>
            <a:r>
              <a:rPr lang="en-US" dirty="0"/>
              <a:t>the pictures on the walls</a:t>
            </a:r>
            <a:br>
              <a:rPr lang="en-US" dirty="0"/>
            </a:br>
            <a:r>
              <a:rPr lang="en-US" dirty="0"/>
              <a:t>(Hang in there, Joan!)</a:t>
            </a:r>
            <a:br>
              <a:rPr lang="en-US" dirty="0"/>
            </a:br>
            <a:r>
              <a:rPr lang="en-US" dirty="0"/>
              <a:t>It gets a </a:t>
            </a:r>
            <a:r>
              <a:rPr lang="en-US" sz="2000" dirty="0"/>
              <a:t>little</a:t>
            </a:r>
            <a:r>
              <a:rPr lang="en-US" dirty="0"/>
              <a:t> lonely</a:t>
            </a:r>
            <a:br>
              <a:rPr lang="en-US" dirty="0"/>
            </a:br>
            <a:r>
              <a:rPr lang="en-US" dirty="0"/>
              <a:t>All these empty rooms</a:t>
            </a:r>
          </a:p>
          <a:p>
            <a:r>
              <a:rPr lang="en-US" dirty="0"/>
              <a:t>Just watching the hours tick by</a:t>
            </a:r>
            <a:br>
              <a:rPr lang="en-US" dirty="0"/>
            </a:br>
            <a:r>
              <a:rPr lang="en-US" dirty="0"/>
              <a:t>(Tic-Tock, Tic-Tock, Tic-Tock, Tic-Tock, Tic-Tock)</a:t>
            </a:r>
          </a:p>
        </p:txBody>
      </p:sp>
      <p:sp>
        <p:nvSpPr>
          <p:cNvPr id="4" name="TextBox 3"/>
          <p:cNvSpPr txBox="1"/>
          <p:nvPr/>
        </p:nvSpPr>
        <p:spPr>
          <a:xfrm>
            <a:off x="3810000" y="2129472"/>
            <a:ext cx="1511300" cy="3416320"/>
          </a:xfrm>
          <a:prstGeom prst="rect">
            <a:avLst/>
          </a:prstGeom>
          <a:noFill/>
        </p:spPr>
        <p:txBody>
          <a:bodyPr wrap="square" rtlCol="0">
            <a:spAutoFit/>
          </a:bodyPr>
          <a:lstStyle/>
          <a:p>
            <a:r>
              <a:rPr lang="en-US" dirty="0" smtClean="0"/>
              <a:t>8 counts A</a:t>
            </a:r>
          </a:p>
          <a:p>
            <a:r>
              <a:rPr lang="en-US" dirty="0" smtClean="0"/>
              <a:t>8 counts B</a:t>
            </a:r>
          </a:p>
          <a:p>
            <a:r>
              <a:rPr lang="en-US" dirty="0" smtClean="0"/>
              <a:t>10 counts C</a:t>
            </a:r>
          </a:p>
          <a:p>
            <a:r>
              <a:rPr lang="en-US" dirty="0" smtClean="0"/>
              <a:t>6 counts C</a:t>
            </a:r>
          </a:p>
          <a:p>
            <a:r>
              <a:rPr lang="en-US" dirty="0" smtClean="0"/>
              <a:t>6 counts B</a:t>
            </a:r>
          </a:p>
          <a:p>
            <a:r>
              <a:rPr lang="en-US" dirty="0" smtClean="0"/>
              <a:t>4 counts D</a:t>
            </a:r>
          </a:p>
          <a:p>
            <a:r>
              <a:rPr lang="en-US" dirty="0" smtClean="0"/>
              <a:t>7 counts E </a:t>
            </a:r>
          </a:p>
          <a:p>
            <a:r>
              <a:rPr lang="en-US" dirty="0" smtClean="0"/>
              <a:t>5 counts F</a:t>
            </a:r>
          </a:p>
          <a:p>
            <a:r>
              <a:rPr lang="en-US" dirty="0" smtClean="0"/>
              <a:t>8 counts G</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227734347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Remake</a:t>
            </a:r>
            <a:br>
              <a:rPr lang="en-US" dirty="0" smtClean="0"/>
            </a:br>
            <a:r>
              <a:rPr lang="en-US" dirty="0" smtClean="0"/>
              <a:t>“Do You Want to Read a Novel?”</a:t>
            </a:r>
            <a:endParaRPr lang="en-US" dirty="0"/>
          </a:p>
        </p:txBody>
      </p:sp>
      <p:sp>
        <p:nvSpPr>
          <p:cNvPr id="2" name="Rectangle 1"/>
          <p:cNvSpPr/>
          <p:nvPr/>
        </p:nvSpPr>
        <p:spPr>
          <a:xfrm>
            <a:off x="457200" y="1652538"/>
            <a:ext cx="6997700" cy="3539431"/>
          </a:xfrm>
          <a:prstGeom prst="rect">
            <a:avLst/>
          </a:prstGeom>
        </p:spPr>
        <p:txBody>
          <a:bodyPr wrap="square">
            <a:spAutoFit/>
          </a:bodyPr>
          <a:lstStyle/>
          <a:p>
            <a:r>
              <a:rPr lang="en-US" sz="2800" dirty="0"/>
              <a:t>Please, show me you can read</a:t>
            </a:r>
          </a:p>
          <a:p>
            <a:r>
              <a:rPr lang="en-US" sz="2800" dirty="0"/>
              <a:t>People are wondering if you can</a:t>
            </a:r>
          </a:p>
          <a:p>
            <a:r>
              <a:rPr lang="en-US" sz="2800" dirty="0"/>
              <a:t>Novels call “come explore,” but are ignored</a:t>
            </a:r>
          </a:p>
          <a:p>
            <a:r>
              <a:rPr lang="en-US" sz="2800" dirty="0"/>
              <a:t>They’re all around you, waiting to let you in</a:t>
            </a:r>
          </a:p>
          <a:p>
            <a:r>
              <a:rPr lang="en-US" sz="2800" dirty="0"/>
              <a:t>You only </a:t>
            </a:r>
            <a:r>
              <a:rPr lang="en-US" sz="2800" smtClean="0"/>
              <a:t>have the </a:t>
            </a:r>
            <a:r>
              <a:rPr lang="en-US" sz="2800" dirty="0"/>
              <a:t>minutes</a:t>
            </a:r>
          </a:p>
          <a:p>
            <a:r>
              <a:rPr lang="en-US" sz="2800" dirty="0"/>
              <a:t>It’s a novel and you</a:t>
            </a:r>
          </a:p>
          <a:p>
            <a:r>
              <a:rPr lang="en-US" sz="2800" dirty="0"/>
              <a:t>What are you </a:t>
            </a:r>
            <a:r>
              <a:rPr lang="en-US" sz="2800" dirty="0" err="1"/>
              <a:t>gonna</a:t>
            </a:r>
            <a:r>
              <a:rPr lang="en-US" sz="2800" dirty="0"/>
              <a:t> do?</a:t>
            </a:r>
          </a:p>
          <a:p>
            <a:r>
              <a:rPr lang="en-US" sz="2800" dirty="0"/>
              <a:t>Do you want to read a novel?</a:t>
            </a:r>
            <a:endParaRPr lang="en-US" dirty="0"/>
          </a:p>
        </p:txBody>
      </p:sp>
    </p:spTree>
    <p:extLst>
      <p:ext uri="{BB962C8B-B14F-4D97-AF65-F5344CB8AC3E}">
        <p14:creationId xmlns:p14="http://schemas.microsoft.com/office/powerpoint/2010/main" val="85933462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
        <p:nvSpPr>
          <p:cNvPr id="2" name="Content Placeholder 1"/>
          <p:cNvSpPr>
            <a:spLocks noGrp="1"/>
          </p:cNvSpPr>
          <p:nvPr>
            <p:ph idx="1"/>
          </p:nvPr>
        </p:nvSpPr>
        <p:spPr/>
        <p:txBody>
          <a:bodyPr/>
          <a:lstStyle/>
          <a:p>
            <a:r>
              <a:rPr lang="en-US" dirty="0" smtClean="0"/>
              <a:t>In order to create your own lyrics:</a:t>
            </a:r>
          </a:p>
          <a:p>
            <a:r>
              <a:rPr lang="en-US" dirty="0" smtClean="0"/>
              <a:t>You must first analyze the lyrics you brought.</a:t>
            </a:r>
          </a:p>
          <a:p>
            <a:r>
              <a:rPr lang="en-US" dirty="0" smtClean="0"/>
              <a:t>Note rhyme patterns</a:t>
            </a:r>
          </a:p>
          <a:p>
            <a:r>
              <a:rPr lang="en-US" dirty="0" smtClean="0"/>
              <a:t>Note the meter and rhythm</a:t>
            </a:r>
          </a:p>
          <a:p>
            <a:endParaRPr lang="en-US" dirty="0"/>
          </a:p>
        </p:txBody>
      </p:sp>
    </p:spTree>
    <p:extLst>
      <p:ext uri="{BB962C8B-B14F-4D97-AF65-F5344CB8AC3E}">
        <p14:creationId xmlns:p14="http://schemas.microsoft.com/office/powerpoint/2010/main" val="14376137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200" y="1801586"/>
            <a:ext cx="7785100" cy="4330700"/>
          </a:xfrm>
          <a:prstGeom prst="rect">
            <a:avLst/>
          </a:prstGeom>
        </p:spPr>
      </p:pic>
      <p:sp>
        <p:nvSpPr>
          <p:cNvPr id="3" name="TextBox 2"/>
          <p:cNvSpPr txBox="1"/>
          <p:nvPr/>
        </p:nvSpPr>
        <p:spPr>
          <a:xfrm>
            <a:off x="584200" y="508000"/>
            <a:ext cx="5230719" cy="584776"/>
          </a:xfrm>
          <a:prstGeom prst="rect">
            <a:avLst/>
          </a:prstGeom>
          <a:noFill/>
        </p:spPr>
        <p:txBody>
          <a:bodyPr wrap="none" rtlCol="0">
            <a:spAutoFit/>
          </a:bodyPr>
          <a:lstStyle/>
          <a:p>
            <a:r>
              <a:rPr lang="en-US" sz="3200" dirty="0" smtClean="0"/>
              <a:t>What is the photo promoting?</a:t>
            </a:r>
            <a:endParaRPr lang="en-US" sz="3200" dirty="0"/>
          </a:p>
        </p:txBody>
      </p:sp>
    </p:spTree>
    <p:extLst>
      <p:ext uri="{BB962C8B-B14F-4D97-AF65-F5344CB8AC3E}">
        <p14:creationId xmlns:p14="http://schemas.microsoft.com/office/powerpoint/2010/main" val="209383012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Lyrics Analysis “Do You Want to Build a Snowman”</a:t>
            </a:r>
            <a:endParaRPr lang="en-US" dirty="0"/>
          </a:p>
        </p:txBody>
      </p:sp>
    </p:spTree>
    <p:extLst>
      <p:ext uri="{BB962C8B-B14F-4D97-AF65-F5344CB8AC3E}">
        <p14:creationId xmlns:p14="http://schemas.microsoft.com/office/powerpoint/2010/main" val="240187224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21</a:t>
            </a:r>
            <a:r>
              <a:rPr lang="en-US" baseline="30000" dirty="0" smtClean="0"/>
              <a:t>th</a:t>
            </a:r>
            <a:r>
              <a:rPr lang="en-US" dirty="0" smtClean="0"/>
              <a:t>,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a:bodyPr>
          <a:lstStyle/>
          <a:p>
            <a:r>
              <a:rPr lang="en-US" dirty="0" smtClean="0"/>
              <a:t>You will need: SSR Book, Your poem, pen/pencil</a:t>
            </a:r>
          </a:p>
          <a:p>
            <a:r>
              <a:rPr lang="en-US" dirty="0" smtClean="0"/>
              <a:t>You will take ART test</a:t>
            </a:r>
          </a:p>
          <a:p>
            <a:r>
              <a:rPr lang="en-US" dirty="0" smtClean="0"/>
              <a:t>You will read your SSR book till otherwise instructed</a:t>
            </a:r>
          </a:p>
          <a:p>
            <a:r>
              <a:rPr lang="en-US" dirty="0" smtClean="0"/>
              <a:t>Finalize your lyrics and share with partner, then with the class</a:t>
            </a:r>
          </a:p>
          <a:p>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a:bodyPr>
          <a:lstStyle/>
          <a:p>
            <a:r>
              <a:rPr lang="en-US" dirty="0" smtClean="0"/>
              <a:t>You will identify affixes, roots, and terms</a:t>
            </a:r>
          </a:p>
          <a:p>
            <a:r>
              <a:rPr lang="en-US" dirty="0" smtClean="0"/>
              <a:t>You will organize thoughts using a pattern that fits the intended purpose</a:t>
            </a:r>
          </a:p>
          <a:p>
            <a:r>
              <a:rPr lang="en-US" dirty="0" smtClean="0"/>
              <a:t>Assessment – quiz</a:t>
            </a:r>
            <a:endParaRPr lang="en-US" dirty="0"/>
          </a:p>
          <a:p>
            <a:endParaRPr lang="en-US" dirty="0"/>
          </a:p>
          <a:p>
            <a:endParaRPr lang="en-US" dirty="0"/>
          </a:p>
          <a:p>
            <a:r>
              <a:rPr lang="en-US" dirty="0"/>
              <a:t>TEKS:  3, 3A, </a:t>
            </a:r>
            <a:r>
              <a:rPr lang="en-US" dirty="0" smtClean="0"/>
              <a:t>14B, </a:t>
            </a:r>
            <a:r>
              <a:rPr lang="en-US" dirty="0"/>
              <a:t>1A,, 1E, 6A, 8A, 13,, 13C, 13D, 17B </a:t>
            </a:r>
          </a:p>
          <a:p>
            <a:endParaRPr lang="en-US" dirty="0"/>
          </a:p>
          <a:p>
            <a:pPr marL="0" indent="0">
              <a:buNone/>
            </a:pPr>
            <a:endParaRPr lang="en-US" dirty="0"/>
          </a:p>
        </p:txBody>
      </p:sp>
    </p:spTree>
    <p:extLst>
      <p:ext uri="{BB962C8B-B14F-4D97-AF65-F5344CB8AC3E}">
        <p14:creationId xmlns:p14="http://schemas.microsoft.com/office/powerpoint/2010/main" val="222765910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7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617271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11</a:t>
            </a:r>
            <a:r>
              <a:rPr lang="en-US" baseline="30000" dirty="0" smtClean="0"/>
              <a:t>th</a:t>
            </a:r>
            <a:r>
              <a:rPr lang="en-US" dirty="0" smtClean="0"/>
              <a:t>, Wednesday </a:t>
            </a:r>
            <a:r>
              <a:rPr lang="en-US" dirty="0" smtClean="0">
                <a:solidFill>
                  <a:srgbClr val="FF0000"/>
                </a:solidFill>
              </a:rPr>
              <a:t>ART Friday</a:t>
            </a:r>
            <a:endParaRPr lang="en-US" dirty="0">
              <a:solidFill>
                <a:srgbClr val="FF0000"/>
              </a:solidFill>
            </a:endParaRPr>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10000"/>
          </a:bodyPr>
          <a:lstStyle/>
          <a:p>
            <a:r>
              <a:rPr lang="en-US" dirty="0" smtClean="0"/>
              <a:t>You will need: comp book, spiral, pen/pencil, handouts</a:t>
            </a:r>
          </a:p>
          <a:p>
            <a:endParaRPr lang="en-US" dirty="0" smtClean="0"/>
          </a:p>
          <a:p>
            <a:r>
              <a:rPr lang="en-US" dirty="0" smtClean="0"/>
              <a:t>Prepare yourself to be observant as you watch a small clip by Kwame </a:t>
            </a:r>
            <a:r>
              <a:rPr lang="en-US" dirty="0"/>
              <a:t>Alexander </a:t>
            </a:r>
            <a:r>
              <a:rPr lang="en-US" dirty="0">
                <a:hlinkClick r:id="rId2"/>
              </a:rPr>
              <a:t>http://theundefeated.com/videos/kwame-alexander-take-a-knee</a:t>
            </a:r>
            <a:r>
              <a:rPr lang="en-US" dirty="0" smtClean="0">
                <a:hlinkClick r:id="rId2"/>
              </a:rPr>
              <a:t>/</a:t>
            </a:r>
            <a:endParaRPr lang="en-US" dirty="0" smtClean="0"/>
          </a:p>
          <a:p>
            <a:pPr marL="0" indent="0">
              <a:buNone/>
            </a:pPr>
            <a:r>
              <a:rPr lang="en-US" dirty="0" smtClean="0"/>
              <a:t>* Quick write</a:t>
            </a:r>
          </a:p>
          <a:p>
            <a:r>
              <a:rPr lang="en-US" dirty="0" smtClean="0"/>
              <a:t>Discuss rhetorical devices</a:t>
            </a:r>
          </a:p>
          <a:p>
            <a:r>
              <a:rPr lang="en-US" dirty="0" smtClean="0"/>
              <a:t>Read “On the Death of Martin Luther King” by Robert F Kennedy</a:t>
            </a:r>
          </a:p>
          <a:p>
            <a:r>
              <a:rPr lang="en-US" dirty="0" smtClean="0"/>
              <a:t>Annotate and identify devices</a:t>
            </a:r>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understand rhetorical devices and identify devices in different mediums.</a:t>
            </a:r>
          </a:p>
          <a:p>
            <a:endParaRPr lang="en-US" dirty="0"/>
          </a:p>
          <a:p>
            <a:r>
              <a:rPr lang="en-US" dirty="0"/>
              <a:t>You will analyze the author’s purpose in using rhetorical devices.</a:t>
            </a:r>
          </a:p>
          <a:p>
            <a:r>
              <a:rPr lang="en-US" dirty="0" smtClean="0"/>
              <a:t>Assessment – Exit ticket – identify most effective rhetorical device in speech and why?</a:t>
            </a:r>
            <a:endParaRPr lang="en-US" dirty="0"/>
          </a:p>
          <a:p>
            <a:endParaRPr lang="en-US" dirty="0"/>
          </a:p>
          <a:p>
            <a:endParaRPr lang="en-US" dirty="0"/>
          </a:p>
          <a:p>
            <a:r>
              <a:rPr lang="en-US" dirty="0"/>
              <a:t>TEKS:  17AB, 24, 24AB, 25, 25A, 26, Figure 19</a:t>
            </a:r>
          </a:p>
          <a:p>
            <a:pPr marL="0" indent="0">
              <a:buNone/>
            </a:pPr>
            <a:endParaRPr lang="en-US" dirty="0"/>
          </a:p>
        </p:txBody>
      </p:sp>
    </p:spTree>
    <p:extLst>
      <p:ext uri="{BB962C8B-B14F-4D97-AF65-F5344CB8AC3E}">
        <p14:creationId xmlns:p14="http://schemas.microsoft.com/office/powerpoint/2010/main" val="73511026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Kwame Alexander</a:t>
            </a:r>
            <a:br>
              <a:rPr lang="en-US" dirty="0" smtClean="0"/>
            </a:br>
            <a:endParaRPr lang="en-US" dirty="0"/>
          </a:p>
        </p:txBody>
      </p:sp>
      <p:sp>
        <p:nvSpPr>
          <p:cNvPr id="8" name="Content Placeholder 7"/>
          <p:cNvSpPr>
            <a:spLocks noGrp="1"/>
          </p:cNvSpPr>
          <p:nvPr>
            <p:ph idx="1"/>
          </p:nvPr>
        </p:nvSpPr>
        <p:spPr>
          <a:xfrm>
            <a:off x="457200" y="1600200"/>
            <a:ext cx="8229600" cy="4940340"/>
          </a:xfrm>
        </p:spPr>
        <p:txBody>
          <a:bodyPr/>
          <a:lstStyle/>
          <a:p>
            <a:r>
              <a:rPr lang="en-US" dirty="0"/>
              <a:t>Kwame Alexander is an American writer of poetry and children's fiction. His book The Crossover won the 2015 Newbery Medal recognizing the year's "most distinguished contribution to American literature for children." Wikipedia</a:t>
            </a:r>
          </a:p>
          <a:p>
            <a:pPr marL="0" indent="0">
              <a:buNone/>
            </a:pPr>
            <a:endParaRPr lang="en-US" dirty="0"/>
          </a:p>
        </p:txBody>
      </p:sp>
      <p:pic>
        <p:nvPicPr>
          <p:cNvPr id="2" name="Picture 1"/>
          <p:cNvPicPr>
            <a:picLocks noChangeAspect="1"/>
          </p:cNvPicPr>
          <p:nvPr/>
        </p:nvPicPr>
        <p:blipFill>
          <a:blip r:embed="rId2"/>
          <a:stretch>
            <a:fillRect/>
          </a:stretch>
        </p:blipFill>
        <p:spPr>
          <a:xfrm>
            <a:off x="4470883" y="4557504"/>
            <a:ext cx="4540470" cy="1830829"/>
          </a:xfrm>
          <a:prstGeom prst="rect">
            <a:avLst/>
          </a:prstGeom>
        </p:spPr>
      </p:pic>
    </p:spTree>
    <p:extLst>
      <p:ext uri="{BB962C8B-B14F-4D97-AF65-F5344CB8AC3E}">
        <p14:creationId xmlns:p14="http://schemas.microsoft.com/office/powerpoint/2010/main" val="357152674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750"/>
            <a:ext cx="8229600" cy="1246888"/>
          </a:xfrm>
        </p:spPr>
        <p:txBody>
          <a:bodyPr rtlCol="0">
            <a:normAutofit fontScale="90000"/>
          </a:bodyPr>
          <a:lstStyle/>
          <a:p>
            <a:pPr eaLnBrk="1" fontAlgn="auto" hangingPunct="1">
              <a:spcAft>
                <a:spcPts val="0"/>
              </a:spcAft>
              <a:defRPr/>
            </a:pPr>
            <a:r>
              <a:rPr lang="en-US" dirty="0" smtClean="0">
                <a:latin typeface="Times New Roman" pitchFamily="18" charset="0"/>
                <a:ea typeface="+mj-ea"/>
                <a:cs typeface="Times New Roman" pitchFamily="18" charset="0"/>
              </a:rPr>
              <a:t>Rhetorical Devices</a:t>
            </a:r>
            <a:br>
              <a:rPr lang="en-US" dirty="0" smtClean="0">
                <a:latin typeface="Times New Roman" pitchFamily="18" charset="0"/>
                <a:ea typeface="+mj-ea"/>
                <a:cs typeface="Times New Roman" pitchFamily="18" charset="0"/>
              </a:rPr>
            </a:br>
            <a:r>
              <a:rPr lang="en-US" sz="2200" dirty="0" smtClean="0">
                <a:latin typeface="Times New Roman" pitchFamily="18" charset="0"/>
                <a:ea typeface="+mj-ea"/>
                <a:cs typeface="Times New Roman" pitchFamily="18" charset="0"/>
              </a:rPr>
              <a:t>patterns of words and idea that create emphasis</a:t>
            </a:r>
            <a:br>
              <a:rPr lang="en-US" sz="2200" dirty="0" smtClean="0">
                <a:latin typeface="Times New Roman" pitchFamily="18" charset="0"/>
                <a:ea typeface="+mj-ea"/>
                <a:cs typeface="Times New Roman" pitchFamily="18" charset="0"/>
              </a:rPr>
            </a:br>
            <a:r>
              <a:rPr lang="en-US" sz="2200" dirty="0" smtClean="0">
                <a:latin typeface="Times New Roman" pitchFamily="18" charset="0"/>
                <a:ea typeface="+mj-ea"/>
                <a:cs typeface="Times New Roman" pitchFamily="18" charset="0"/>
              </a:rPr>
              <a:t> and stir the audiences emotions</a:t>
            </a:r>
          </a:p>
        </p:txBody>
      </p:sp>
      <p:sp>
        <p:nvSpPr>
          <p:cNvPr id="3" name="Content Placeholder 2"/>
          <p:cNvSpPr>
            <a:spLocks noGrp="1"/>
          </p:cNvSpPr>
          <p:nvPr>
            <p:ph idx="1"/>
          </p:nvPr>
        </p:nvSpPr>
        <p:spPr>
          <a:xfrm>
            <a:off x="128075" y="1523999"/>
            <a:ext cx="8826481" cy="5241955"/>
          </a:xfrm>
        </p:spPr>
        <p:txBody>
          <a:bodyPr>
            <a:noAutofit/>
          </a:bodyPr>
          <a:lstStyle/>
          <a:p>
            <a:pPr eaLnBrk="1" hangingPunct="1">
              <a:lnSpc>
                <a:spcPct val="80000"/>
              </a:lnSpc>
            </a:pPr>
            <a:r>
              <a:rPr lang="en-US" sz="2400" dirty="0">
                <a:cs typeface="Times New Roman" charset="0"/>
              </a:rPr>
              <a:t>Repetition</a:t>
            </a:r>
          </a:p>
          <a:p>
            <a:pPr lvl="1" eaLnBrk="1" hangingPunct="1">
              <a:lnSpc>
                <a:spcPct val="80000"/>
              </a:lnSpc>
            </a:pPr>
            <a:r>
              <a:rPr lang="en-US" sz="2400" dirty="0">
                <a:cs typeface="Times New Roman" charset="0"/>
              </a:rPr>
              <a:t>Restating idea using the SAME words</a:t>
            </a:r>
          </a:p>
          <a:p>
            <a:pPr eaLnBrk="1" hangingPunct="1">
              <a:lnSpc>
                <a:spcPct val="80000"/>
              </a:lnSpc>
            </a:pPr>
            <a:r>
              <a:rPr lang="en-US" sz="2400" dirty="0">
                <a:cs typeface="Times New Roman" charset="0"/>
              </a:rPr>
              <a:t>Restatement</a:t>
            </a:r>
          </a:p>
          <a:p>
            <a:pPr lvl="1" eaLnBrk="1" hangingPunct="1">
              <a:lnSpc>
                <a:spcPct val="80000"/>
              </a:lnSpc>
            </a:pPr>
            <a:r>
              <a:rPr lang="en-US" sz="2400" dirty="0">
                <a:cs typeface="Times New Roman" charset="0"/>
              </a:rPr>
              <a:t>Expressing the same idea using DIFFERENT words</a:t>
            </a:r>
          </a:p>
          <a:p>
            <a:pPr eaLnBrk="1" hangingPunct="1">
              <a:lnSpc>
                <a:spcPct val="80000"/>
              </a:lnSpc>
            </a:pPr>
            <a:r>
              <a:rPr lang="en-US" sz="2400" dirty="0">
                <a:cs typeface="Times New Roman" charset="0"/>
              </a:rPr>
              <a:t>Parallelism</a:t>
            </a:r>
          </a:p>
          <a:p>
            <a:pPr lvl="1" eaLnBrk="1" hangingPunct="1">
              <a:lnSpc>
                <a:spcPct val="80000"/>
              </a:lnSpc>
            </a:pPr>
            <a:r>
              <a:rPr lang="en-US" sz="2400" dirty="0">
                <a:cs typeface="Times New Roman" charset="0"/>
              </a:rPr>
              <a:t>Repeating a grammatical structure</a:t>
            </a:r>
          </a:p>
          <a:p>
            <a:pPr eaLnBrk="1" hangingPunct="1">
              <a:lnSpc>
                <a:spcPct val="80000"/>
              </a:lnSpc>
            </a:pPr>
            <a:r>
              <a:rPr lang="en-US" sz="2400" dirty="0">
                <a:cs typeface="Times New Roman" charset="0"/>
              </a:rPr>
              <a:t>Antithesis</a:t>
            </a:r>
          </a:p>
          <a:p>
            <a:pPr lvl="1">
              <a:lnSpc>
                <a:spcPct val="80000"/>
              </a:lnSpc>
            </a:pPr>
            <a:r>
              <a:rPr lang="en-US" sz="2400" dirty="0">
                <a:cs typeface="Times New Roman" charset="0"/>
              </a:rPr>
              <a:t>Using strong CONTRASTING words, images, or </a:t>
            </a:r>
            <a:r>
              <a:rPr lang="en-US" sz="2400" dirty="0" smtClean="0">
                <a:cs typeface="Times New Roman" charset="0"/>
              </a:rPr>
              <a:t>ideas, </a:t>
            </a:r>
            <a:r>
              <a:rPr lang="en-US" sz="2400" dirty="0" smtClean="0"/>
              <a:t>makes a connection between two things - “That's one small step for a man, one giant leap for mankind.” (Neil Armstrong)</a:t>
            </a:r>
            <a:endParaRPr lang="en-US" sz="2400" dirty="0"/>
          </a:p>
          <a:p>
            <a:pPr>
              <a:lnSpc>
                <a:spcPct val="80000"/>
              </a:lnSpc>
            </a:pPr>
            <a:r>
              <a:rPr lang="en-US" sz="2400" dirty="0" smtClean="0"/>
              <a:t>Appositive - places a noun or phrase next to another noun for descriptive purposes - Mary, queen of the land, hosted the ball.</a:t>
            </a:r>
            <a:br>
              <a:rPr lang="en-US" sz="2400" dirty="0" smtClean="0"/>
            </a:br>
            <a:r>
              <a:rPr lang="en-US" sz="2400" dirty="0" smtClean="0"/>
              <a:t>		</a:t>
            </a:r>
          </a:p>
          <a:p>
            <a:pPr lvl="1" eaLnBrk="1" hangingPunct="1">
              <a:lnSpc>
                <a:spcPct val="80000"/>
              </a:lnSpc>
              <a:buFont typeface="Arial" charset="0"/>
              <a:buNone/>
            </a:pPr>
            <a:endParaRPr lang="en-US" sz="1800" dirty="0">
              <a:latin typeface="Times New Roman" charset="0"/>
              <a:cs typeface="Times New Roman" charset="0"/>
            </a:endParaRPr>
          </a:p>
        </p:txBody>
      </p:sp>
    </p:spTree>
    <p:extLst>
      <p:ext uri="{BB962C8B-B14F-4D97-AF65-F5344CB8AC3E}">
        <p14:creationId xmlns:p14="http://schemas.microsoft.com/office/powerpoint/2010/main" val="369961017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Devices Cont.</a:t>
            </a:r>
            <a:endParaRPr lang="en-US" dirty="0"/>
          </a:p>
        </p:txBody>
      </p:sp>
      <p:sp>
        <p:nvSpPr>
          <p:cNvPr id="3" name="Content Placeholder 2"/>
          <p:cNvSpPr>
            <a:spLocks noGrp="1"/>
          </p:cNvSpPr>
          <p:nvPr>
            <p:ph idx="1"/>
          </p:nvPr>
        </p:nvSpPr>
        <p:spPr/>
        <p:txBody>
          <a:bodyPr>
            <a:normAutofit/>
          </a:bodyPr>
          <a:lstStyle/>
          <a:p>
            <a:pPr>
              <a:lnSpc>
                <a:spcPct val="80000"/>
              </a:lnSpc>
            </a:pPr>
            <a:r>
              <a:rPr lang="en-US" sz="2400" dirty="0">
                <a:cs typeface="New times roman"/>
              </a:rPr>
              <a:t>Anaphora - repeats a word or phrase in successive phrases - "If you prick us, do we not bleed? If you tickle us, do we not laugh?” (Merchant of Venice, Shakespeare)</a:t>
            </a:r>
            <a:br>
              <a:rPr lang="en-US" sz="2400" dirty="0">
                <a:cs typeface="New times roman"/>
              </a:rPr>
            </a:br>
            <a:endParaRPr lang="en-US" sz="2400" dirty="0">
              <a:cs typeface="New times roman"/>
            </a:endParaRPr>
          </a:p>
          <a:p>
            <a:pPr>
              <a:lnSpc>
                <a:spcPct val="80000"/>
              </a:lnSpc>
            </a:pPr>
            <a:r>
              <a:rPr lang="en-US" sz="2400" dirty="0">
                <a:cs typeface="New times roman"/>
              </a:rPr>
              <a:t>Parallelism - uses words or phrases with a similar structure - I went to the store, parked the car and bought a pizza.</a:t>
            </a:r>
          </a:p>
          <a:p>
            <a:pPr>
              <a:lnSpc>
                <a:spcPct val="80000"/>
              </a:lnSpc>
            </a:pPr>
            <a:r>
              <a:rPr lang="en-US" sz="2400" dirty="0">
                <a:cs typeface="Times New Roman" charset="0"/>
              </a:rPr>
              <a:t>Rhetorical question</a:t>
            </a:r>
          </a:p>
          <a:p>
            <a:pPr lvl="1">
              <a:lnSpc>
                <a:spcPct val="80000"/>
              </a:lnSpc>
            </a:pPr>
            <a:r>
              <a:rPr lang="en-US" sz="2400" dirty="0">
                <a:cs typeface="Times New Roman" charset="0"/>
              </a:rPr>
              <a:t>Asking a question that is intended to have no one offer an answer</a:t>
            </a:r>
          </a:p>
          <a:p>
            <a:pPr>
              <a:lnSpc>
                <a:spcPct val="80000"/>
              </a:lnSpc>
            </a:pPr>
            <a:r>
              <a:rPr lang="en-US" sz="2400" dirty="0">
                <a:cs typeface="Times New Roman" charset="0"/>
              </a:rPr>
              <a:t>Allusions- make reference to something </a:t>
            </a:r>
          </a:p>
          <a:p>
            <a:pPr lvl="1">
              <a:lnSpc>
                <a:spcPct val="80000"/>
              </a:lnSpc>
            </a:pPr>
            <a:r>
              <a:rPr lang="en-US" sz="2400" dirty="0">
                <a:cs typeface="Times New Roman" charset="0"/>
              </a:rPr>
              <a:t>Classical– refer to Greece and Rome 		- Historical</a:t>
            </a:r>
          </a:p>
          <a:p>
            <a:pPr lvl="1">
              <a:lnSpc>
                <a:spcPct val="80000"/>
              </a:lnSpc>
            </a:pPr>
            <a:r>
              <a:rPr lang="en-US" sz="2400" dirty="0">
                <a:cs typeface="Times New Roman" charset="0"/>
              </a:rPr>
              <a:t>Biblical –within the Bible 				-Cultural</a:t>
            </a:r>
            <a:endParaRPr lang="en-US" dirty="0">
              <a:cs typeface="Times New Roman" charset="0"/>
            </a:endParaRPr>
          </a:p>
        </p:txBody>
      </p:sp>
    </p:spTree>
    <p:extLst>
      <p:ext uri="{BB962C8B-B14F-4D97-AF65-F5344CB8AC3E}">
        <p14:creationId xmlns:p14="http://schemas.microsoft.com/office/powerpoint/2010/main" val="108825828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2775" y="228600"/>
            <a:ext cx="8153400" cy="990600"/>
          </a:xfrm>
        </p:spPr>
        <p:txBody>
          <a:bodyPr/>
          <a:lstStyle/>
          <a:p>
            <a:pPr eaLnBrk="1" hangingPunct="1"/>
            <a:r>
              <a:rPr lang="en-US" dirty="0">
                <a:latin typeface="Tw Cen MT" charset="0"/>
              </a:rPr>
              <a:t>Ethos</a:t>
            </a:r>
          </a:p>
        </p:txBody>
      </p:sp>
      <p:sp>
        <p:nvSpPr>
          <p:cNvPr id="13315" name="Rectangle 3"/>
          <p:cNvSpPr>
            <a:spLocks noGrp="1" noChangeArrowheads="1"/>
          </p:cNvSpPr>
          <p:nvPr>
            <p:ph sz="quarter" idx="1"/>
          </p:nvPr>
        </p:nvSpPr>
        <p:spPr>
          <a:xfrm>
            <a:off x="612775" y="1600200"/>
            <a:ext cx="8153400" cy="5105400"/>
          </a:xfrm>
        </p:spPr>
        <p:txBody>
          <a:bodyPr/>
          <a:lstStyle/>
          <a:p>
            <a:pPr eaLnBrk="1" hangingPunct="1"/>
            <a:r>
              <a:rPr lang="en-US" i="1" dirty="0">
                <a:latin typeface="Book Antiqua" charset="0"/>
                <a:cs typeface="Times New Roman" charset="0"/>
              </a:rPr>
              <a:t>Ethos</a:t>
            </a:r>
            <a:r>
              <a:rPr lang="en-US" dirty="0">
                <a:latin typeface="Book Antiqua" charset="0"/>
                <a:cs typeface="Times New Roman" charset="0"/>
              </a:rPr>
              <a:t>: Ethics</a:t>
            </a:r>
            <a:endParaRPr lang="en-US" dirty="0">
              <a:latin typeface="Tw Cen MT" charset="0"/>
              <a:cs typeface="Times New Roman" charset="0"/>
            </a:endParaRPr>
          </a:p>
          <a:p>
            <a:pPr eaLnBrk="1" hangingPunct="1"/>
            <a:r>
              <a:rPr lang="en-US" dirty="0">
                <a:latin typeface="Book Antiqua" charset="0"/>
                <a:cs typeface="Times New Roman" charset="0"/>
              </a:rPr>
              <a:t>Ethics is a branch of philosophy that involves systematizing, defending, and recommending concepts of right and wrong conduct. It comes from the Greek word ethos, which means "character". </a:t>
            </a:r>
          </a:p>
          <a:p>
            <a:pPr eaLnBrk="1" hangingPunct="1"/>
            <a:r>
              <a:rPr lang="en-US" dirty="0">
                <a:latin typeface="Book Antiqua" charset="0"/>
                <a:cs typeface="Times New Roman" charset="0"/>
              </a:rPr>
              <a:t>Tied to the author and his sources and how credible both of these are </a:t>
            </a:r>
          </a:p>
          <a:p>
            <a:pPr eaLnBrk="1" hangingPunct="1"/>
            <a:r>
              <a:rPr lang="en-US" dirty="0">
                <a:latin typeface="Book Antiqua" charset="0"/>
                <a:cs typeface="Times New Roman" charset="0"/>
              </a:rPr>
              <a:t>Experience and education</a:t>
            </a:r>
          </a:p>
          <a:p>
            <a:pPr eaLnBrk="1" hangingPunct="1">
              <a:buFont typeface="Wingdings" charset="0"/>
              <a:buNone/>
            </a:pPr>
            <a:endParaRPr lang="en-US" dirty="0">
              <a:latin typeface="Tw Cen MT" charset="0"/>
            </a:endParaRPr>
          </a:p>
        </p:txBody>
      </p:sp>
    </p:spTree>
    <p:extLst>
      <p:ext uri="{BB962C8B-B14F-4D97-AF65-F5344CB8AC3E}">
        <p14:creationId xmlns:p14="http://schemas.microsoft.com/office/powerpoint/2010/main" val="184091944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eaLnBrk="1" hangingPunct="1"/>
            <a:r>
              <a:rPr lang="en-US" dirty="0">
                <a:latin typeface="Tw Cen MT" charset="0"/>
              </a:rPr>
              <a:t>Pathos</a:t>
            </a:r>
          </a:p>
        </p:txBody>
      </p:sp>
      <p:sp>
        <p:nvSpPr>
          <p:cNvPr id="14339" name="Rectangle 3"/>
          <p:cNvSpPr>
            <a:spLocks noGrp="1" noChangeArrowheads="1"/>
          </p:cNvSpPr>
          <p:nvPr>
            <p:ph sz="quarter" idx="1"/>
          </p:nvPr>
        </p:nvSpPr>
        <p:spPr>
          <a:xfrm>
            <a:off x="612775" y="1600200"/>
            <a:ext cx="8153400" cy="4495800"/>
          </a:xfrm>
        </p:spPr>
        <p:txBody>
          <a:bodyPr/>
          <a:lstStyle/>
          <a:p>
            <a:pPr eaLnBrk="1" hangingPunct="1"/>
            <a:r>
              <a:rPr lang="en-US" i="1" dirty="0">
                <a:latin typeface="Book Antiqua" charset="0"/>
                <a:cs typeface="Times New Roman" charset="0"/>
              </a:rPr>
              <a:t>Pathos</a:t>
            </a:r>
            <a:r>
              <a:rPr lang="en-US" dirty="0">
                <a:latin typeface="Book Antiqua" charset="0"/>
                <a:cs typeface="Times New Roman" charset="0"/>
              </a:rPr>
              <a:t>: Emotion</a:t>
            </a:r>
            <a:endParaRPr lang="en-US" dirty="0">
              <a:latin typeface="Tw Cen MT" charset="0"/>
              <a:cs typeface="Times New Roman" charset="0"/>
            </a:endParaRPr>
          </a:p>
          <a:p>
            <a:pPr eaLnBrk="1" hangingPunct="1"/>
            <a:r>
              <a:rPr lang="en-US" dirty="0">
                <a:latin typeface="Book Antiqua" charset="0"/>
                <a:cs typeface="Times New Roman" charset="0"/>
              </a:rPr>
              <a:t>To make the audience </a:t>
            </a:r>
            <a:r>
              <a:rPr lang="en-US" b="1" dirty="0">
                <a:latin typeface="Book Antiqua" charset="0"/>
                <a:cs typeface="Times New Roman" charset="0"/>
              </a:rPr>
              <a:t>feel</a:t>
            </a:r>
            <a:r>
              <a:rPr lang="en-US" dirty="0">
                <a:latin typeface="Book Antiqua" charset="0"/>
                <a:cs typeface="Times New Roman" charset="0"/>
              </a:rPr>
              <a:t> something about what is presented to it</a:t>
            </a:r>
            <a:endParaRPr lang="en-US" dirty="0">
              <a:latin typeface="Tw Cen MT" charset="0"/>
              <a:cs typeface="Times New Roman" charset="0"/>
            </a:endParaRPr>
          </a:p>
          <a:p>
            <a:pPr eaLnBrk="1" hangingPunct="1"/>
            <a:r>
              <a:rPr lang="en-US" dirty="0">
                <a:latin typeface="Book Antiqua" charset="0"/>
                <a:cs typeface="Times New Roman" charset="0"/>
              </a:rPr>
              <a:t>Children, animals, illness, memories, crying, laughing, etc…</a:t>
            </a:r>
          </a:p>
          <a:p>
            <a:pPr eaLnBrk="1" hangingPunct="1"/>
            <a:r>
              <a:rPr lang="ja-JP" altLang="en-US" dirty="0">
                <a:latin typeface="Book Antiqua" charset="0"/>
                <a:cs typeface="Times New Roman" charset="0"/>
              </a:rPr>
              <a:t>“</a:t>
            </a:r>
            <a:r>
              <a:rPr lang="en-US" dirty="0">
                <a:latin typeface="Book Antiqua" charset="0"/>
                <a:cs typeface="Times New Roman" charset="0"/>
              </a:rPr>
              <a:t>Tugs at your heart strings</a:t>
            </a:r>
            <a:r>
              <a:rPr lang="ja-JP" altLang="en-US" dirty="0">
                <a:latin typeface="Book Antiqua" charset="0"/>
                <a:cs typeface="Times New Roman" charset="0"/>
              </a:rPr>
              <a:t>”</a:t>
            </a:r>
            <a:endParaRPr lang="en-US" dirty="0">
              <a:latin typeface="Tw Cen MT" charset="0"/>
              <a:cs typeface="Times New Roman" charset="0"/>
            </a:endParaRPr>
          </a:p>
          <a:p>
            <a:pPr eaLnBrk="1" hangingPunct="1">
              <a:buFont typeface="Wingdings" charset="0"/>
              <a:buNone/>
            </a:pPr>
            <a:endParaRPr lang="en-US" dirty="0">
              <a:latin typeface="Tw Cen MT" charset="0"/>
            </a:endParaRPr>
          </a:p>
        </p:txBody>
      </p:sp>
    </p:spTree>
    <p:extLst>
      <p:ext uri="{BB962C8B-B14F-4D97-AF65-F5344CB8AC3E}">
        <p14:creationId xmlns:p14="http://schemas.microsoft.com/office/powerpoint/2010/main" val="423698647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lstStyle/>
          <a:p>
            <a:pPr eaLnBrk="1" hangingPunct="1"/>
            <a:r>
              <a:rPr lang="en-US" dirty="0">
                <a:latin typeface="Tw Cen MT" charset="0"/>
              </a:rPr>
              <a:t>Logos</a:t>
            </a:r>
          </a:p>
        </p:txBody>
      </p:sp>
      <p:sp>
        <p:nvSpPr>
          <p:cNvPr id="15363" name="Rectangle 3"/>
          <p:cNvSpPr>
            <a:spLocks noGrp="1" noChangeArrowheads="1"/>
          </p:cNvSpPr>
          <p:nvPr>
            <p:ph sz="quarter" idx="1"/>
          </p:nvPr>
        </p:nvSpPr>
        <p:spPr>
          <a:xfrm>
            <a:off x="612775" y="1600200"/>
            <a:ext cx="8153400" cy="4495800"/>
          </a:xfrm>
        </p:spPr>
        <p:txBody>
          <a:bodyPr/>
          <a:lstStyle/>
          <a:p>
            <a:pPr eaLnBrk="1" hangingPunct="1"/>
            <a:r>
              <a:rPr lang="en-US" i="1" dirty="0">
                <a:latin typeface="Book Antiqua" charset="0"/>
                <a:cs typeface="Times New Roman" charset="0"/>
              </a:rPr>
              <a:t>Logos</a:t>
            </a:r>
            <a:r>
              <a:rPr lang="en-US" dirty="0">
                <a:latin typeface="Book Antiqua" charset="0"/>
                <a:cs typeface="Times New Roman" charset="0"/>
              </a:rPr>
              <a:t>: Logic</a:t>
            </a:r>
            <a:endParaRPr lang="en-US" dirty="0">
              <a:latin typeface="Tw Cen MT" charset="0"/>
              <a:cs typeface="Times New Roman" charset="0"/>
            </a:endParaRPr>
          </a:p>
          <a:p>
            <a:pPr eaLnBrk="1" hangingPunct="1"/>
            <a:r>
              <a:rPr lang="en-US" dirty="0">
                <a:latin typeface="Book Antiqua" charset="0"/>
                <a:cs typeface="Times New Roman" charset="0"/>
              </a:rPr>
              <a:t>To make the audience </a:t>
            </a:r>
            <a:r>
              <a:rPr lang="en-US" b="1" dirty="0">
                <a:latin typeface="Book Antiqua" charset="0"/>
                <a:cs typeface="Times New Roman" charset="0"/>
              </a:rPr>
              <a:t>think</a:t>
            </a:r>
            <a:r>
              <a:rPr lang="en-US" dirty="0">
                <a:latin typeface="Book Antiqua" charset="0"/>
                <a:cs typeface="Times New Roman" charset="0"/>
              </a:rPr>
              <a:t> about what is presented to it</a:t>
            </a:r>
            <a:endParaRPr lang="en-US" dirty="0">
              <a:latin typeface="Tw Cen MT" charset="0"/>
              <a:cs typeface="Times New Roman" charset="0"/>
            </a:endParaRPr>
          </a:p>
          <a:p>
            <a:pPr eaLnBrk="1" hangingPunct="1"/>
            <a:r>
              <a:rPr lang="en-US" dirty="0">
                <a:latin typeface="Book Antiqua" charset="0"/>
                <a:cs typeface="Times New Roman" charset="0"/>
              </a:rPr>
              <a:t>Statistics, facts, examples, evidence, etc…</a:t>
            </a:r>
          </a:p>
          <a:p>
            <a:pPr eaLnBrk="1" hangingPunct="1"/>
            <a:r>
              <a:rPr lang="en-US" dirty="0">
                <a:latin typeface="Book Antiqua" charset="0"/>
                <a:cs typeface="Times New Roman" charset="0"/>
              </a:rPr>
              <a:t>Very straightforward, and not </a:t>
            </a:r>
            <a:r>
              <a:rPr lang="ja-JP" altLang="en-US" dirty="0">
                <a:latin typeface="Book Antiqua" charset="0"/>
                <a:cs typeface="Times New Roman" charset="0"/>
              </a:rPr>
              <a:t>“</a:t>
            </a:r>
            <a:r>
              <a:rPr lang="en-US" dirty="0">
                <a:latin typeface="Book Antiqua" charset="0"/>
                <a:cs typeface="Times New Roman" charset="0"/>
              </a:rPr>
              <a:t>fluff</a:t>
            </a:r>
            <a:r>
              <a:rPr lang="ja-JP" altLang="en-US" dirty="0">
                <a:latin typeface="Book Antiqua" charset="0"/>
                <a:cs typeface="Times New Roman" charset="0"/>
              </a:rPr>
              <a:t>”</a:t>
            </a:r>
            <a:r>
              <a:rPr lang="en-US" dirty="0">
                <a:latin typeface="Book Antiqua" charset="0"/>
                <a:cs typeface="Times New Roman" charset="0"/>
              </a:rPr>
              <a:t>.  It has a very scientific, factual approach.</a:t>
            </a:r>
            <a:endParaRPr lang="en-US" dirty="0">
              <a:latin typeface="Tw Cen MT" charset="0"/>
              <a:cs typeface="Times New Roman" charset="0"/>
            </a:endParaRPr>
          </a:p>
          <a:p>
            <a:pPr eaLnBrk="1" hangingPunct="1"/>
            <a:endParaRPr lang="en-US" dirty="0">
              <a:latin typeface="Tw Cen MT" charset="0"/>
            </a:endParaRPr>
          </a:p>
        </p:txBody>
      </p:sp>
    </p:spTree>
    <p:extLst>
      <p:ext uri="{BB962C8B-B14F-4D97-AF65-F5344CB8AC3E}">
        <p14:creationId xmlns:p14="http://schemas.microsoft.com/office/powerpoint/2010/main" val="3696508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200" y="1152648"/>
            <a:ext cx="7785100" cy="4330700"/>
          </a:xfrm>
          <a:prstGeom prst="rect">
            <a:avLst/>
          </a:prstGeom>
        </p:spPr>
      </p:pic>
      <p:sp>
        <p:nvSpPr>
          <p:cNvPr id="3" name="TextBox 2"/>
          <p:cNvSpPr txBox="1"/>
          <p:nvPr/>
        </p:nvSpPr>
        <p:spPr>
          <a:xfrm>
            <a:off x="584200" y="215612"/>
            <a:ext cx="5230719" cy="584776"/>
          </a:xfrm>
          <a:prstGeom prst="rect">
            <a:avLst/>
          </a:prstGeom>
          <a:noFill/>
        </p:spPr>
        <p:txBody>
          <a:bodyPr wrap="none" rtlCol="0">
            <a:spAutoFit/>
          </a:bodyPr>
          <a:lstStyle/>
          <a:p>
            <a:r>
              <a:rPr lang="en-US" sz="3200" dirty="0" smtClean="0"/>
              <a:t>What is the photo promoting?</a:t>
            </a:r>
            <a:endParaRPr lang="en-US" sz="3200" dirty="0"/>
          </a:p>
        </p:txBody>
      </p:sp>
      <p:sp>
        <p:nvSpPr>
          <p:cNvPr id="4" name="TextBox 3"/>
          <p:cNvSpPr txBox="1"/>
          <p:nvPr/>
        </p:nvSpPr>
        <p:spPr>
          <a:xfrm flipH="1">
            <a:off x="1091807" y="5715000"/>
            <a:ext cx="6764050" cy="707886"/>
          </a:xfrm>
          <a:prstGeom prst="rect">
            <a:avLst/>
          </a:prstGeom>
          <a:noFill/>
        </p:spPr>
        <p:txBody>
          <a:bodyPr wrap="square" rtlCol="0">
            <a:spAutoFit/>
          </a:bodyPr>
          <a:lstStyle/>
          <a:p>
            <a:r>
              <a:rPr lang="en-US" sz="2000" dirty="0" smtClean="0"/>
              <a:t>Share with your partner and be ready to share with class.</a:t>
            </a:r>
          </a:p>
          <a:p>
            <a:r>
              <a:rPr lang="en-US" sz="2000" dirty="0" smtClean="0"/>
              <a:t>The photo is promoting___________________________ </a:t>
            </a:r>
            <a:endParaRPr lang="en-US" sz="2000" dirty="0"/>
          </a:p>
        </p:txBody>
      </p:sp>
    </p:spTree>
    <p:extLst>
      <p:ext uri="{BB962C8B-B14F-4D97-AF65-F5344CB8AC3E}">
        <p14:creationId xmlns:p14="http://schemas.microsoft.com/office/powerpoint/2010/main" val="3069805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12</a:t>
            </a:r>
            <a:r>
              <a:rPr lang="en-US" baseline="30000" dirty="0" smtClean="0"/>
              <a:t>th</a:t>
            </a:r>
            <a:r>
              <a:rPr lang="en-US" dirty="0" smtClean="0"/>
              <a:t>, Thursday </a:t>
            </a:r>
            <a:r>
              <a:rPr lang="en-US" dirty="0">
                <a:solidFill>
                  <a:srgbClr val="FF0000"/>
                </a:solidFill>
              </a:rPr>
              <a:t>ART Friday</a:t>
            </a:r>
            <a:endParaRPr lang="en-US" dirty="0"/>
          </a:p>
        </p:txBody>
      </p:sp>
      <p:sp>
        <p:nvSpPr>
          <p:cNvPr id="6" name="Text Placeholder 5"/>
          <p:cNvSpPr>
            <a:spLocks noGrp="1"/>
          </p:cNvSpPr>
          <p:nvPr>
            <p:ph type="body" idx="1"/>
          </p:nvPr>
        </p:nvSpPr>
        <p:spPr>
          <a:xfrm>
            <a:off x="181438" y="779045"/>
            <a:ext cx="4315949" cy="416203"/>
          </a:xfrm>
        </p:spPr>
        <p:txBody>
          <a:bodyPr>
            <a:normAutofit fontScale="92500" lnSpcReduction="10000"/>
          </a:bodyPr>
          <a:lstStyle/>
          <a:p>
            <a:r>
              <a:rPr lang="en-US" dirty="0" smtClean="0"/>
              <a:t>Agenda:</a:t>
            </a:r>
            <a:endParaRPr lang="en-US" dirty="0"/>
          </a:p>
        </p:txBody>
      </p:sp>
      <p:sp>
        <p:nvSpPr>
          <p:cNvPr id="7" name="Content Placeholder 6"/>
          <p:cNvSpPr>
            <a:spLocks noGrp="1"/>
          </p:cNvSpPr>
          <p:nvPr>
            <p:ph sz="half" idx="2"/>
          </p:nvPr>
        </p:nvSpPr>
        <p:spPr>
          <a:xfrm>
            <a:off x="181439" y="1195248"/>
            <a:ext cx="4315949" cy="5517347"/>
          </a:xfrm>
        </p:spPr>
        <p:txBody>
          <a:bodyPr>
            <a:normAutofit fontScale="92500" lnSpcReduction="20000"/>
          </a:bodyPr>
          <a:lstStyle/>
          <a:p>
            <a:r>
              <a:rPr lang="en-US" dirty="0" smtClean="0">
                <a:solidFill>
                  <a:srgbClr val="FF0000"/>
                </a:solidFill>
              </a:rPr>
              <a:t>BACKPACKS AND CELLPHONES AT THE FRONT OR BACK OF THE ROOM!!!!</a:t>
            </a:r>
          </a:p>
          <a:p>
            <a:r>
              <a:rPr lang="en-US" dirty="0" smtClean="0"/>
              <a:t>You will need: SSR book, comp book, spiral, pen/pencil, handouts from yesterday</a:t>
            </a:r>
          </a:p>
          <a:p>
            <a:r>
              <a:rPr lang="en-US" dirty="0" smtClean="0"/>
              <a:t>SSR 10 minutes – Record pages in log and an example of a literary device.</a:t>
            </a:r>
          </a:p>
          <a:p>
            <a:r>
              <a:rPr lang="en-US" dirty="0" smtClean="0"/>
              <a:t>Three Reasons </a:t>
            </a:r>
            <a:r>
              <a:rPr lang="en-US" dirty="0"/>
              <a:t>for </a:t>
            </a:r>
            <a:r>
              <a:rPr lang="en-US" dirty="0" smtClean="0"/>
              <a:t>Writing</a:t>
            </a:r>
            <a:endParaRPr lang="en-US" dirty="0"/>
          </a:p>
          <a:p>
            <a:r>
              <a:rPr lang="en-US" dirty="0" smtClean="0"/>
              <a:t>Read “Untitled” Barack </a:t>
            </a:r>
            <a:r>
              <a:rPr lang="en-US" dirty="0"/>
              <a:t>Obama, </a:t>
            </a:r>
            <a:r>
              <a:rPr lang="en-US" dirty="0" err="1"/>
              <a:t>facebook.com</a:t>
            </a:r>
            <a:r>
              <a:rPr lang="en-US" dirty="0"/>
              <a:t> September 5, 2017</a:t>
            </a:r>
          </a:p>
          <a:p>
            <a:r>
              <a:rPr lang="en-US" dirty="0" smtClean="0"/>
              <a:t>Read to Annotate and identify reasons for writing this post</a:t>
            </a:r>
          </a:p>
          <a:p>
            <a:r>
              <a:rPr lang="en-US" dirty="0" smtClean="0"/>
              <a:t>Each paragraph must be annotated. </a:t>
            </a:r>
            <a:endParaRPr lang="en-US" dirty="0"/>
          </a:p>
        </p:txBody>
      </p:sp>
      <p:sp>
        <p:nvSpPr>
          <p:cNvPr id="8" name="Text Placeholder 7"/>
          <p:cNvSpPr>
            <a:spLocks noGrp="1"/>
          </p:cNvSpPr>
          <p:nvPr>
            <p:ph type="body" sz="quarter" idx="3"/>
          </p:nvPr>
        </p:nvSpPr>
        <p:spPr>
          <a:xfrm>
            <a:off x="4645025" y="798755"/>
            <a:ext cx="4213475" cy="396493"/>
          </a:xfrm>
        </p:spPr>
        <p:txBody>
          <a:bodyPr>
            <a:normAutofit fontScale="92500" lnSpcReduction="10000"/>
          </a:bodyPr>
          <a:lstStyle/>
          <a:p>
            <a:r>
              <a:rPr lang="en-US" dirty="0" smtClean="0"/>
              <a:t>Objective &amp; TEKS:</a:t>
            </a:r>
            <a:endParaRPr lang="en-US" dirty="0"/>
          </a:p>
        </p:txBody>
      </p:sp>
      <p:sp>
        <p:nvSpPr>
          <p:cNvPr id="9" name="Content Placeholder 8"/>
          <p:cNvSpPr>
            <a:spLocks noGrp="1"/>
          </p:cNvSpPr>
          <p:nvPr>
            <p:ph sz="quarter" idx="4"/>
          </p:nvPr>
        </p:nvSpPr>
        <p:spPr>
          <a:xfrm>
            <a:off x="4645025" y="1195248"/>
            <a:ext cx="4213475" cy="5517347"/>
          </a:xfrm>
        </p:spPr>
        <p:txBody>
          <a:bodyPr>
            <a:normAutofit fontScale="92500" lnSpcReduction="10000"/>
          </a:bodyPr>
          <a:lstStyle/>
          <a:p>
            <a:r>
              <a:rPr lang="en-US" dirty="0" smtClean="0"/>
              <a:t>You will understand rhetorical devices and identify devices in different mediums.</a:t>
            </a:r>
          </a:p>
          <a:p>
            <a:endParaRPr lang="en-US" dirty="0"/>
          </a:p>
          <a:p>
            <a:r>
              <a:rPr lang="en-US" dirty="0"/>
              <a:t>You will analyze the author’s purpose in using rhetorical devices</a:t>
            </a:r>
            <a:r>
              <a:rPr lang="en-US" dirty="0" smtClean="0"/>
              <a:t>.</a:t>
            </a:r>
          </a:p>
          <a:p>
            <a:r>
              <a:rPr lang="en-US" dirty="0" smtClean="0"/>
              <a:t>Assessment – Give an example for each of the three reasons for writing phenomenal </a:t>
            </a:r>
            <a:endParaRPr lang="en-US" dirty="0"/>
          </a:p>
          <a:p>
            <a:endParaRPr lang="en-US" dirty="0"/>
          </a:p>
          <a:p>
            <a:endParaRPr lang="en-US" dirty="0"/>
          </a:p>
          <a:p>
            <a:endParaRPr lang="en-US" dirty="0"/>
          </a:p>
          <a:p>
            <a:r>
              <a:rPr lang="en-US" dirty="0"/>
              <a:t>TEKS:  17AB, 24, 24AB, 25, 25A, 26, Figure 19</a:t>
            </a:r>
          </a:p>
          <a:p>
            <a:endParaRPr lang="en-US" dirty="0"/>
          </a:p>
        </p:txBody>
      </p:sp>
    </p:spTree>
    <p:extLst>
      <p:ext uri="{BB962C8B-B14F-4D97-AF65-F5344CB8AC3E}">
        <p14:creationId xmlns:p14="http://schemas.microsoft.com/office/powerpoint/2010/main" val="56775370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Anaphora</a:t>
            </a:r>
            <a:endParaRPr lang="en-US" dirty="0"/>
          </a:p>
        </p:txBody>
      </p:sp>
      <p:sp>
        <p:nvSpPr>
          <p:cNvPr id="8" name="Content Placeholder 7"/>
          <p:cNvSpPr>
            <a:spLocks noGrp="1"/>
          </p:cNvSpPr>
          <p:nvPr>
            <p:ph idx="1"/>
          </p:nvPr>
        </p:nvSpPr>
        <p:spPr/>
        <p:txBody>
          <a:bodyPr>
            <a:normAutofit fontScale="92500" lnSpcReduction="10000"/>
          </a:bodyPr>
          <a:lstStyle/>
          <a:p>
            <a:r>
              <a:rPr lang="en-US" b="1" dirty="0" smtClean="0"/>
              <a:t>Every</a:t>
            </a:r>
            <a:r>
              <a:rPr lang="en-US" dirty="0" smtClean="0"/>
              <a:t> day, </a:t>
            </a:r>
            <a:r>
              <a:rPr lang="en-US" b="1" dirty="0" smtClean="0"/>
              <a:t>every</a:t>
            </a:r>
            <a:r>
              <a:rPr lang="en-US" dirty="0" smtClean="0"/>
              <a:t> night, in </a:t>
            </a:r>
            <a:r>
              <a:rPr lang="en-US" b="1" dirty="0" smtClean="0"/>
              <a:t>every</a:t>
            </a:r>
            <a:r>
              <a:rPr lang="en-US" dirty="0" smtClean="0"/>
              <a:t> way, II am getting better and better.</a:t>
            </a:r>
          </a:p>
          <a:p>
            <a:r>
              <a:rPr lang="en-US" b="1" dirty="0" smtClean="0"/>
              <a:t>My life </a:t>
            </a:r>
            <a:r>
              <a:rPr lang="en-US" dirty="0" smtClean="0"/>
              <a:t>is my purpose. </a:t>
            </a:r>
            <a:r>
              <a:rPr lang="en-US" b="1" dirty="0" smtClean="0"/>
              <a:t>My life </a:t>
            </a:r>
            <a:r>
              <a:rPr lang="en-US" dirty="0" smtClean="0"/>
              <a:t>is my goal, </a:t>
            </a:r>
            <a:r>
              <a:rPr lang="en-US" b="1" dirty="0" smtClean="0"/>
              <a:t>My life</a:t>
            </a:r>
            <a:r>
              <a:rPr lang="en-US" dirty="0" smtClean="0"/>
              <a:t> is my inspiration.</a:t>
            </a:r>
          </a:p>
          <a:p>
            <a:r>
              <a:rPr lang="en-US" dirty="0" smtClean="0"/>
              <a:t>I want my money right now, right here, all right?</a:t>
            </a:r>
          </a:p>
          <a:p>
            <a:r>
              <a:rPr lang="en-US" dirty="0" smtClean="0"/>
              <a:t>The wrong person was selected for the wrong job, at the wrong time, for the wrong purpose.</a:t>
            </a:r>
          </a:p>
          <a:p>
            <a:r>
              <a:rPr lang="en-US" dirty="0" smtClean="0"/>
              <a:t>Their property was sold, their homestead was sold, and their everything was sold for want.</a:t>
            </a:r>
            <a:endParaRPr lang="en-US" dirty="0"/>
          </a:p>
        </p:txBody>
      </p:sp>
    </p:spTree>
    <p:extLst>
      <p:ext uri="{BB962C8B-B14F-4D97-AF65-F5344CB8AC3E}">
        <p14:creationId xmlns:p14="http://schemas.microsoft.com/office/powerpoint/2010/main" val="2163027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Parralelism</a:t>
            </a:r>
            <a:endParaRPr lang="en-US" dirty="0"/>
          </a:p>
        </p:txBody>
      </p:sp>
      <p:sp>
        <p:nvSpPr>
          <p:cNvPr id="3" name="Content Placeholder 2"/>
          <p:cNvSpPr>
            <a:spLocks noGrp="1"/>
          </p:cNvSpPr>
          <p:nvPr>
            <p:ph idx="1"/>
          </p:nvPr>
        </p:nvSpPr>
        <p:spPr/>
        <p:txBody>
          <a:bodyPr/>
          <a:lstStyle/>
          <a:p>
            <a:r>
              <a:rPr lang="en-US" dirty="0"/>
              <a:t>When two or more parts of a sentence are parallel in meaning (such as items in a </a:t>
            </a:r>
            <a:r>
              <a:rPr lang="en-US" dirty="0">
                <a:hlinkClick r:id="rId2"/>
              </a:rPr>
              <a:t>series</a:t>
            </a:r>
            <a:r>
              <a:rPr lang="en-US" dirty="0"/>
              <a:t> or words linked by </a:t>
            </a:r>
            <a:r>
              <a:rPr lang="en-US" dirty="0">
                <a:hlinkClick r:id="rId3"/>
              </a:rPr>
              <a:t>correlative conjunctions</a:t>
            </a:r>
            <a:r>
              <a:rPr lang="en-US" dirty="0"/>
              <a:t>), you should </a:t>
            </a:r>
            <a:r>
              <a:rPr lang="en-US" dirty="0">
                <a:hlinkClick r:id="rId4"/>
              </a:rPr>
              <a:t>coordinate</a:t>
            </a:r>
            <a:r>
              <a:rPr lang="en-US" dirty="0"/>
              <a:t> those parts by making them </a:t>
            </a:r>
            <a:r>
              <a:rPr lang="en-US" dirty="0">
                <a:hlinkClick r:id="rId5"/>
              </a:rPr>
              <a:t>parallel in form</a:t>
            </a:r>
            <a:r>
              <a:rPr lang="en-US" dirty="0"/>
              <a:t>. Otherwise, your readers may be confused by the </a:t>
            </a:r>
            <a:r>
              <a:rPr lang="en-US" dirty="0">
                <a:hlinkClick r:id="rId6"/>
              </a:rPr>
              <a:t>faulty parallelism</a:t>
            </a:r>
            <a:r>
              <a:rPr lang="en-US" dirty="0"/>
              <a:t>.</a:t>
            </a:r>
          </a:p>
        </p:txBody>
      </p:sp>
    </p:spTree>
    <p:extLst>
      <p:ext uri="{BB962C8B-B14F-4D97-AF65-F5344CB8AC3E}">
        <p14:creationId xmlns:p14="http://schemas.microsoft.com/office/powerpoint/2010/main" val="208222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12703"/>
          </a:xfrm>
        </p:spPr>
        <p:txBody>
          <a:bodyPr>
            <a:normAutofit fontScale="90000"/>
          </a:bodyPr>
          <a:lstStyle/>
          <a:p>
            <a:r>
              <a:rPr lang="en-US" sz="3600" dirty="0"/>
              <a:t>Rewrite each of the following sentences, correcting any errors in </a:t>
            </a:r>
            <a:r>
              <a:rPr lang="en-US" sz="3600" dirty="0">
                <a:hlinkClick r:id="rId2"/>
              </a:rPr>
              <a:t>parallelism</a:t>
            </a:r>
            <a:r>
              <a:rPr lang="en-US" dirty="0" smtClean="0"/>
              <a:t>.</a:t>
            </a:r>
            <a:endParaRPr lang="en-US" dirty="0"/>
          </a:p>
        </p:txBody>
      </p:sp>
      <p:sp>
        <p:nvSpPr>
          <p:cNvPr id="3" name="Content Placeholder 2"/>
          <p:cNvSpPr>
            <a:spLocks noGrp="1"/>
          </p:cNvSpPr>
          <p:nvPr>
            <p:ph idx="1"/>
          </p:nvPr>
        </p:nvSpPr>
        <p:spPr>
          <a:xfrm>
            <a:off x="457200" y="1600200"/>
            <a:ext cx="8229600" cy="4984334"/>
          </a:xfrm>
        </p:spPr>
        <p:txBody>
          <a:bodyPr>
            <a:normAutofit fontScale="92500"/>
          </a:bodyPr>
          <a:lstStyle/>
          <a:p>
            <a:r>
              <a:rPr lang="en-US" dirty="0"/>
              <a:t>We must either </a:t>
            </a:r>
            <a:r>
              <a:rPr lang="en-US" dirty="0" smtClean="0"/>
              <a:t>raise revenues or it will be necessary to reduce expenses.</a:t>
            </a:r>
          </a:p>
          <a:p>
            <a:r>
              <a:rPr lang="en-US" dirty="0" smtClean="0"/>
              <a:t>Stoics deny the importance of such </a:t>
            </a:r>
            <a:r>
              <a:rPr lang="en-US" dirty="0"/>
              <a:t>things as wealth, good looks, and having a good reputation</a:t>
            </a:r>
            <a:r>
              <a:rPr lang="en-US" dirty="0" smtClean="0"/>
              <a:t>.</a:t>
            </a:r>
          </a:p>
          <a:p>
            <a:r>
              <a:rPr lang="en-US" dirty="0" smtClean="0"/>
              <a:t>In </a:t>
            </a:r>
            <a:r>
              <a:rPr lang="en-US" dirty="0"/>
              <a:t>his farewell address to the army, the general praised his soldiers for their unsurpassed courage and gave thanks because of their devotion</a:t>
            </a:r>
            <a:r>
              <a:rPr lang="en-US" dirty="0" smtClean="0"/>
              <a:t>.</a:t>
            </a:r>
          </a:p>
          <a:p>
            <a:r>
              <a:rPr lang="en-US" dirty="0" smtClean="0"/>
              <a:t>The </a:t>
            </a:r>
            <a:r>
              <a:rPr lang="en-US" dirty="0"/>
              <a:t>crowd that had gathered outside the court was loud and they were angry.</a:t>
            </a:r>
          </a:p>
        </p:txBody>
      </p:sp>
    </p:spTree>
    <p:extLst>
      <p:ext uri="{BB962C8B-B14F-4D97-AF65-F5344CB8AC3E}">
        <p14:creationId xmlns:p14="http://schemas.microsoft.com/office/powerpoint/2010/main" val="213085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Anaphora</a:t>
            </a:r>
            <a:endParaRPr lang="en-US" dirty="0"/>
          </a:p>
        </p:txBody>
      </p:sp>
      <p:sp>
        <p:nvSpPr>
          <p:cNvPr id="3" name="Content Placeholder 2"/>
          <p:cNvSpPr>
            <a:spLocks noGrp="1"/>
          </p:cNvSpPr>
          <p:nvPr>
            <p:ph idx="1"/>
          </p:nvPr>
        </p:nvSpPr>
        <p:spPr/>
        <p:txBody>
          <a:bodyPr>
            <a:normAutofit lnSpcReduction="10000"/>
          </a:bodyPr>
          <a:lstStyle/>
          <a:p>
            <a:r>
              <a:rPr lang="en-US" dirty="0"/>
              <a:t>"</a:t>
            </a:r>
            <a:r>
              <a:rPr lang="en-US" i="1" dirty="0"/>
              <a:t>Here comes</a:t>
            </a:r>
            <a:r>
              <a:rPr lang="en-US" dirty="0"/>
              <a:t> the shadow not looking where it is going,</a:t>
            </a:r>
            <a:br>
              <a:rPr lang="en-US" dirty="0"/>
            </a:br>
            <a:r>
              <a:rPr lang="en-US" dirty="0"/>
              <a:t>And the whole night will fall; it is time.</a:t>
            </a:r>
            <a:br>
              <a:rPr lang="en-US" dirty="0"/>
            </a:br>
            <a:r>
              <a:rPr lang="en-US" i="1" dirty="0"/>
              <a:t>Here comes</a:t>
            </a:r>
            <a:r>
              <a:rPr lang="en-US" dirty="0"/>
              <a:t> the little wind which the hour</a:t>
            </a:r>
            <a:br>
              <a:rPr lang="en-US" dirty="0"/>
            </a:br>
            <a:r>
              <a:rPr lang="en-US" dirty="0"/>
              <a:t>Drags with it everywhere like an empty wagon through leaves.</a:t>
            </a:r>
            <a:br>
              <a:rPr lang="en-US" dirty="0"/>
            </a:br>
            <a:r>
              <a:rPr lang="en-US" i="1" dirty="0"/>
              <a:t>Here comes</a:t>
            </a:r>
            <a:r>
              <a:rPr lang="en-US" dirty="0"/>
              <a:t> my ignorance shuffling after them</a:t>
            </a:r>
            <a:br>
              <a:rPr lang="en-US" dirty="0"/>
            </a:br>
            <a:r>
              <a:rPr lang="en-US" dirty="0"/>
              <a:t>Asking them what they are doing."</a:t>
            </a:r>
            <a:br>
              <a:rPr lang="en-US" dirty="0"/>
            </a:br>
            <a:r>
              <a:rPr lang="en-US" dirty="0"/>
              <a:t>(W.S. </a:t>
            </a:r>
            <a:r>
              <a:rPr lang="en-US" dirty="0" err="1"/>
              <a:t>Merwin</a:t>
            </a:r>
            <a:r>
              <a:rPr lang="en-US" dirty="0"/>
              <a:t>, "Sire." </a:t>
            </a:r>
            <a:r>
              <a:rPr lang="en-US" i="1" dirty="0"/>
              <a:t>The Second Four Books of Poems</a:t>
            </a:r>
            <a:r>
              <a:rPr lang="en-US" dirty="0"/>
              <a:t>. Copper Canyon Press, 1993) </a:t>
            </a:r>
          </a:p>
        </p:txBody>
      </p:sp>
    </p:spTree>
    <p:extLst>
      <p:ext uri="{BB962C8B-B14F-4D97-AF65-F5344CB8AC3E}">
        <p14:creationId xmlns:p14="http://schemas.microsoft.com/office/powerpoint/2010/main" val="235565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r>
              <a:rPr lang="en-US" dirty="0" smtClean="0"/>
              <a:t>October 13</a:t>
            </a:r>
            <a:r>
              <a:rPr lang="en-US" baseline="30000" dirty="0" smtClean="0"/>
              <a:t>th</a:t>
            </a:r>
            <a:r>
              <a:rPr lang="en-US" dirty="0" smtClean="0"/>
              <a:t>, Friday          </a:t>
            </a:r>
            <a:r>
              <a:rPr lang="en-US" dirty="0">
                <a:solidFill>
                  <a:srgbClr val="FF0000"/>
                </a:solidFill>
              </a:rPr>
              <a:t>ART </a:t>
            </a:r>
            <a:r>
              <a:rPr lang="en-US" dirty="0" smtClean="0">
                <a:solidFill>
                  <a:srgbClr val="FF0000"/>
                </a:solidFill>
              </a:rPr>
              <a:t>Today</a:t>
            </a:r>
            <a:endParaRPr lang="en-US" dirty="0"/>
          </a:p>
        </p:txBody>
      </p:sp>
      <p:sp>
        <p:nvSpPr>
          <p:cNvPr id="6" name="Text Placeholder 5"/>
          <p:cNvSpPr>
            <a:spLocks noGrp="1"/>
          </p:cNvSpPr>
          <p:nvPr>
            <p:ph type="body" idx="1"/>
          </p:nvPr>
        </p:nvSpPr>
        <p:spPr>
          <a:xfrm>
            <a:off x="181438" y="779045"/>
            <a:ext cx="4315949" cy="659472"/>
          </a:xfrm>
        </p:spPr>
        <p:txBody>
          <a:bodyPr/>
          <a:lstStyle/>
          <a:p>
            <a:r>
              <a:rPr lang="en-US" dirty="0" smtClean="0"/>
              <a:t>Agenda:</a:t>
            </a:r>
            <a:endParaRPr lang="en-US" dirty="0"/>
          </a:p>
        </p:txBody>
      </p:sp>
      <p:sp>
        <p:nvSpPr>
          <p:cNvPr id="7" name="Content Placeholder 6"/>
          <p:cNvSpPr>
            <a:spLocks noGrp="1"/>
          </p:cNvSpPr>
          <p:nvPr>
            <p:ph sz="half" idx="2"/>
          </p:nvPr>
        </p:nvSpPr>
        <p:spPr>
          <a:xfrm>
            <a:off x="181439" y="1438516"/>
            <a:ext cx="4315949" cy="5274079"/>
          </a:xfrm>
        </p:spPr>
        <p:txBody>
          <a:bodyPr>
            <a:normAutofit fontScale="92500" lnSpcReduction="10000"/>
          </a:bodyPr>
          <a:lstStyle/>
          <a:p>
            <a:r>
              <a:rPr lang="en-US" dirty="0" smtClean="0"/>
              <a:t>You will need: SSR book, spiral, pen/pencil, newspaper, handout, highlighters</a:t>
            </a:r>
          </a:p>
          <a:p>
            <a:r>
              <a:rPr lang="en-US" dirty="0" smtClean="0">
                <a:solidFill>
                  <a:srgbClr val="FF0000"/>
                </a:solidFill>
              </a:rPr>
              <a:t>BRING THEME ESSAY TO CLASS ON MONDAY!! NO EXCUSES!!!</a:t>
            </a:r>
          </a:p>
          <a:p>
            <a:r>
              <a:rPr lang="en-US" dirty="0" smtClean="0">
                <a:solidFill>
                  <a:srgbClr val="FF0000"/>
                </a:solidFill>
              </a:rPr>
              <a:t>Turn in two speeches </a:t>
            </a:r>
            <a:r>
              <a:rPr lang="en-US" smtClean="0">
                <a:solidFill>
                  <a:srgbClr val="FF0000"/>
                </a:solidFill>
              </a:rPr>
              <a:t>from this week!!</a:t>
            </a:r>
            <a:endParaRPr lang="en-US" dirty="0" smtClean="0">
              <a:solidFill>
                <a:srgbClr val="FF0000"/>
              </a:solidFill>
            </a:endParaRPr>
          </a:p>
          <a:p>
            <a:endParaRPr lang="en-US" dirty="0"/>
          </a:p>
          <a:p>
            <a:r>
              <a:rPr lang="en-US" dirty="0" smtClean="0"/>
              <a:t>ART 1-60 Assessment</a:t>
            </a:r>
          </a:p>
          <a:p>
            <a:r>
              <a:rPr lang="en-US" dirty="0" smtClean="0"/>
              <a:t>SSR for 15 minutes. Record in your reading log ~ Rewrite two sentence from you reading using FANBOYS.</a:t>
            </a:r>
          </a:p>
          <a:p>
            <a:pPr marL="0" indent="0">
              <a:buNone/>
            </a:pPr>
            <a:endParaRPr lang="en-US" dirty="0" smtClean="0"/>
          </a:p>
          <a:p>
            <a:r>
              <a:rPr lang="en-US" dirty="0" smtClean="0"/>
              <a:t>Newspaper Scavenger Hunt</a:t>
            </a:r>
          </a:p>
          <a:p>
            <a:endParaRPr lang="en-US" dirty="0"/>
          </a:p>
          <a:p>
            <a:endParaRPr lang="en-US" dirty="0" smtClean="0"/>
          </a:p>
          <a:p>
            <a:endParaRPr lang="en-US" dirty="0"/>
          </a:p>
          <a:p>
            <a:endParaRPr lang="en-US" dirty="0" smtClean="0"/>
          </a:p>
          <a:p>
            <a:endParaRPr lang="en-US" dirty="0"/>
          </a:p>
          <a:p>
            <a:endParaRPr lang="en-US" dirty="0"/>
          </a:p>
        </p:txBody>
      </p:sp>
      <p:sp>
        <p:nvSpPr>
          <p:cNvPr id="8" name="Text Placeholder 7"/>
          <p:cNvSpPr>
            <a:spLocks noGrp="1"/>
          </p:cNvSpPr>
          <p:nvPr>
            <p:ph type="body" sz="quarter" idx="3"/>
          </p:nvPr>
        </p:nvSpPr>
        <p:spPr>
          <a:xfrm>
            <a:off x="4645025" y="798755"/>
            <a:ext cx="4213475" cy="639762"/>
          </a:xfrm>
        </p:spPr>
        <p:txBody>
          <a:bodyPr/>
          <a:lstStyle/>
          <a:p>
            <a:r>
              <a:rPr lang="en-US" dirty="0" smtClean="0"/>
              <a:t>Objective:</a:t>
            </a:r>
            <a:endParaRPr lang="en-US" dirty="0"/>
          </a:p>
        </p:txBody>
      </p:sp>
      <p:sp>
        <p:nvSpPr>
          <p:cNvPr id="9" name="Content Placeholder 8"/>
          <p:cNvSpPr>
            <a:spLocks noGrp="1"/>
          </p:cNvSpPr>
          <p:nvPr>
            <p:ph sz="quarter" idx="4"/>
          </p:nvPr>
        </p:nvSpPr>
        <p:spPr>
          <a:xfrm>
            <a:off x="4645025" y="1438516"/>
            <a:ext cx="4213475" cy="5274079"/>
          </a:xfrm>
        </p:spPr>
        <p:txBody>
          <a:bodyPr>
            <a:normAutofit fontScale="85000" lnSpcReduction="20000"/>
          </a:bodyPr>
          <a:lstStyle/>
          <a:p>
            <a:r>
              <a:rPr lang="en-US" dirty="0" smtClean="0"/>
              <a:t>You will annotate an article of your choosing. </a:t>
            </a:r>
          </a:p>
          <a:p>
            <a:r>
              <a:rPr lang="en-US" dirty="0" smtClean="0"/>
              <a:t>You will recognize the tone and purpose of the article. </a:t>
            </a:r>
            <a:endParaRPr lang="en-US" dirty="0"/>
          </a:p>
          <a:p>
            <a:r>
              <a:rPr lang="en-US" dirty="0" smtClean="0"/>
              <a:t>You will identify evidence of Ethos, Pathos, or Logos.</a:t>
            </a:r>
          </a:p>
          <a:p>
            <a:r>
              <a:rPr lang="en-US" dirty="0" smtClean="0"/>
              <a:t>Is the author credible? Why or why not?</a:t>
            </a:r>
          </a:p>
          <a:p>
            <a:r>
              <a:rPr lang="en-US" dirty="0" smtClean="0"/>
              <a:t>Main idea or theme?</a:t>
            </a:r>
          </a:p>
          <a:p>
            <a:endParaRPr lang="en-US" dirty="0"/>
          </a:p>
          <a:p>
            <a:r>
              <a:rPr lang="en-US" dirty="0"/>
              <a:t>You will analyze the author’s purpose in using rhetorical devices.</a:t>
            </a:r>
          </a:p>
          <a:p>
            <a:endParaRPr lang="en-US" dirty="0"/>
          </a:p>
          <a:p>
            <a:endParaRPr lang="en-US" dirty="0"/>
          </a:p>
          <a:p>
            <a:endParaRPr lang="en-US" dirty="0"/>
          </a:p>
          <a:p>
            <a:r>
              <a:rPr lang="en-US" dirty="0"/>
              <a:t>TEKS:  17AB, 24, 24AB, 25, 25A, 26, Figure 19</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8695431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endParaRPr lang="en-US" dirty="0"/>
          </a:p>
        </p:txBody>
      </p:sp>
      <p:sp>
        <p:nvSpPr>
          <p:cNvPr id="6" name="Text Placeholder 5"/>
          <p:cNvSpPr>
            <a:spLocks noGrp="1"/>
          </p:cNvSpPr>
          <p:nvPr>
            <p:ph type="body" idx="1"/>
          </p:nvPr>
        </p:nvSpPr>
        <p:spPr>
          <a:xfrm>
            <a:off x="181438" y="779045"/>
            <a:ext cx="4315949" cy="659472"/>
          </a:xfrm>
        </p:spPr>
        <p:txBody>
          <a:bodyPr/>
          <a:lstStyle/>
          <a:p>
            <a:endParaRPr lang="en-US" dirty="0"/>
          </a:p>
        </p:txBody>
      </p:sp>
      <p:sp>
        <p:nvSpPr>
          <p:cNvPr id="7" name="Content Placeholder 6"/>
          <p:cNvSpPr>
            <a:spLocks noGrp="1"/>
          </p:cNvSpPr>
          <p:nvPr>
            <p:ph sz="half" idx="2"/>
          </p:nvPr>
        </p:nvSpPr>
        <p:spPr>
          <a:xfrm>
            <a:off x="181439" y="1438516"/>
            <a:ext cx="4315949" cy="5274079"/>
          </a:xfrm>
        </p:spPr>
        <p:txBody>
          <a:bodyPr/>
          <a:lstStyle/>
          <a:p>
            <a:endParaRPr lang="en-US" dirty="0"/>
          </a:p>
        </p:txBody>
      </p:sp>
      <p:sp>
        <p:nvSpPr>
          <p:cNvPr id="8" name="Text Placeholder 7"/>
          <p:cNvSpPr>
            <a:spLocks noGrp="1"/>
          </p:cNvSpPr>
          <p:nvPr>
            <p:ph type="body" sz="quarter" idx="3"/>
          </p:nvPr>
        </p:nvSpPr>
        <p:spPr>
          <a:xfrm>
            <a:off x="4645025" y="798755"/>
            <a:ext cx="4213475" cy="639762"/>
          </a:xfrm>
        </p:spPr>
        <p:txBody>
          <a:bodyPr/>
          <a:lstStyle/>
          <a:p>
            <a:endParaRPr lang="en-US" dirty="0"/>
          </a:p>
        </p:txBody>
      </p:sp>
      <p:sp>
        <p:nvSpPr>
          <p:cNvPr id="9" name="Content Placeholder 8"/>
          <p:cNvSpPr>
            <a:spLocks noGrp="1"/>
          </p:cNvSpPr>
          <p:nvPr>
            <p:ph sz="quarter" idx="4"/>
          </p:nvPr>
        </p:nvSpPr>
        <p:spPr>
          <a:xfrm>
            <a:off x="4645025" y="1438516"/>
            <a:ext cx="4213475" cy="5274079"/>
          </a:xfrm>
        </p:spPr>
        <p:txBody>
          <a:bodyPr/>
          <a:lstStyle/>
          <a:p>
            <a:endParaRPr lang="en-US" dirty="0"/>
          </a:p>
        </p:txBody>
      </p:sp>
    </p:spTree>
    <p:extLst>
      <p:ext uri="{BB962C8B-B14F-4D97-AF65-F5344CB8AC3E}">
        <p14:creationId xmlns:p14="http://schemas.microsoft.com/office/powerpoint/2010/main" val="11979213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endParaRPr lang="en-US" dirty="0"/>
          </a:p>
        </p:txBody>
      </p:sp>
      <p:sp>
        <p:nvSpPr>
          <p:cNvPr id="6" name="Text Placeholder 5"/>
          <p:cNvSpPr>
            <a:spLocks noGrp="1"/>
          </p:cNvSpPr>
          <p:nvPr>
            <p:ph type="body" idx="1"/>
          </p:nvPr>
        </p:nvSpPr>
        <p:spPr>
          <a:xfrm>
            <a:off x="181438" y="779045"/>
            <a:ext cx="4315949" cy="659472"/>
          </a:xfrm>
        </p:spPr>
        <p:txBody>
          <a:bodyPr/>
          <a:lstStyle/>
          <a:p>
            <a:endParaRPr lang="en-US" dirty="0"/>
          </a:p>
        </p:txBody>
      </p:sp>
      <p:sp>
        <p:nvSpPr>
          <p:cNvPr id="7" name="Content Placeholder 6"/>
          <p:cNvSpPr>
            <a:spLocks noGrp="1"/>
          </p:cNvSpPr>
          <p:nvPr>
            <p:ph sz="half" idx="2"/>
          </p:nvPr>
        </p:nvSpPr>
        <p:spPr>
          <a:xfrm>
            <a:off x="181439" y="1438516"/>
            <a:ext cx="4315949" cy="5274079"/>
          </a:xfrm>
        </p:spPr>
        <p:txBody>
          <a:bodyPr/>
          <a:lstStyle/>
          <a:p>
            <a:endParaRPr lang="en-US" dirty="0"/>
          </a:p>
        </p:txBody>
      </p:sp>
      <p:sp>
        <p:nvSpPr>
          <p:cNvPr id="8" name="Text Placeholder 7"/>
          <p:cNvSpPr>
            <a:spLocks noGrp="1"/>
          </p:cNvSpPr>
          <p:nvPr>
            <p:ph type="body" sz="quarter" idx="3"/>
          </p:nvPr>
        </p:nvSpPr>
        <p:spPr>
          <a:xfrm>
            <a:off x="4645025" y="798755"/>
            <a:ext cx="4213475" cy="639762"/>
          </a:xfrm>
        </p:spPr>
        <p:txBody>
          <a:bodyPr/>
          <a:lstStyle/>
          <a:p>
            <a:endParaRPr lang="en-US" dirty="0"/>
          </a:p>
        </p:txBody>
      </p:sp>
      <p:sp>
        <p:nvSpPr>
          <p:cNvPr id="9" name="Content Placeholder 8"/>
          <p:cNvSpPr>
            <a:spLocks noGrp="1"/>
          </p:cNvSpPr>
          <p:nvPr>
            <p:ph sz="quarter" idx="4"/>
          </p:nvPr>
        </p:nvSpPr>
        <p:spPr>
          <a:xfrm>
            <a:off x="4645025" y="1438516"/>
            <a:ext cx="4213475" cy="5274079"/>
          </a:xfrm>
        </p:spPr>
        <p:txBody>
          <a:bodyPr/>
          <a:lstStyle/>
          <a:p>
            <a:endParaRPr lang="en-US" dirty="0"/>
          </a:p>
        </p:txBody>
      </p:sp>
    </p:spTree>
    <p:extLst>
      <p:ext uri="{BB962C8B-B14F-4D97-AF65-F5344CB8AC3E}">
        <p14:creationId xmlns:p14="http://schemas.microsoft.com/office/powerpoint/2010/main" val="39956523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8062"/>
            <a:ext cx="8229600" cy="650983"/>
          </a:xfrm>
        </p:spPr>
        <p:txBody>
          <a:bodyPr>
            <a:normAutofit fontScale="90000"/>
          </a:bodyPr>
          <a:lstStyle/>
          <a:p>
            <a:endParaRPr lang="en-US" dirty="0"/>
          </a:p>
        </p:txBody>
      </p:sp>
      <p:sp>
        <p:nvSpPr>
          <p:cNvPr id="6" name="Text Placeholder 5"/>
          <p:cNvSpPr>
            <a:spLocks noGrp="1"/>
          </p:cNvSpPr>
          <p:nvPr>
            <p:ph type="body" idx="1"/>
          </p:nvPr>
        </p:nvSpPr>
        <p:spPr>
          <a:xfrm>
            <a:off x="181438" y="779045"/>
            <a:ext cx="4315949" cy="659472"/>
          </a:xfrm>
        </p:spPr>
        <p:txBody>
          <a:bodyPr/>
          <a:lstStyle/>
          <a:p>
            <a:endParaRPr lang="en-US" dirty="0"/>
          </a:p>
        </p:txBody>
      </p:sp>
      <p:sp>
        <p:nvSpPr>
          <p:cNvPr id="7" name="Content Placeholder 6"/>
          <p:cNvSpPr>
            <a:spLocks noGrp="1"/>
          </p:cNvSpPr>
          <p:nvPr>
            <p:ph sz="half" idx="2"/>
          </p:nvPr>
        </p:nvSpPr>
        <p:spPr>
          <a:xfrm>
            <a:off x="181439" y="1438516"/>
            <a:ext cx="4315949" cy="5274079"/>
          </a:xfrm>
        </p:spPr>
        <p:txBody>
          <a:bodyPr/>
          <a:lstStyle/>
          <a:p>
            <a:endParaRPr lang="en-US" dirty="0"/>
          </a:p>
        </p:txBody>
      </p:sp>
      <p:sp>
        <p:nvSpPr>
          <p:cNvPr id="8" name="Text Placeholder 7"/>
          <p:cNvSpPr>
            <a:spLocks noGrp="1"/>
          </p:cNvSpPr>
          <p:nvPr>
            <p:ph type="body" sz="quarter" idx="3"/>
          </p:nvPr>
        </p:nvSpPr>
        <p:spPr>
          <a:xfrm>
            <a:off x="4645025" y="798755"/>
            <a:ext cx="4213475" cy="639762"/>
          </a:xfrm>
        </p:spPr>
        <p:txBody>
          <a:bodyPr/>
          <a:lstStyle/>
          <a:p>
            <a:endParaRPr lang="en-US" dirty="0"/>
          </a:p>
        </p:txBody>
      </p:sp>
      <p:sp>
        <p:nvSpPr>
          <p:cNvPr id="9" name="Content Placeholder 8"/>
          <p:cNvSpPr>
            <a:spLocks noGrp="1"/>
          </p:cNvSpPr>
          <p:nvPr>
            <p:ph sz="quarter" idx="4"/>
          </p:nvPr>
        </p:nvSpPr>
        <p:spPr>
          <a:xfrm>
            <a:off x="4645025" y="1438516"/>
            <a:ext cx="4213475" cy="5274079"/>
          </a:xfrm>
        </p:spPr>
        <p:txBody>
          <a:bodyPr/>
          <a:lstStyle/>
          <a:p>
            <a:endParaRPr lang="en-US" dirty="0"/>
          </a:p>
        </p:txBody>
      </p:sp>
    </p:spTree>
    <p:extLst>
      <p:ext uri="{BB962C8B-B14F-4D97-AF65-F5344CB8AC3E}">
        <p14:creationId xmlns:p14="http://schemas.microsoft.com/office/powerpoint/2010/main" val="215305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686800" cy="1573326"/>
          </a:xfrm>
        </p:spPr>
        <p:txBody>
          <a:bodyPr>
            <a:noAutofit/>
          </a:bodyPr>
          <a:lstStyle/>
          <a:p>
            <a:r>
              <a:rPr lang="en-US" sz="3200" dirty="0"/>
              <a:t>The school board is debating on whether or not to mandate school uniforms, write a persuasive essay either for or against the idea. </a:t>
            </a:r>
            <a:br>
              <a:rPr lang="en-US" sz="3200" dirty="0"/>
            </a:br>
            <a:endParaRPr lang="en-US" sz="3200" dirty="0"/>
          </a:p>
        </p:txBody>
      </p:sp>
      <p:sp>
        <p:nvSpPr>
          <p:cNvPr id="10" name="Text Placeholder 9"/>
          <p:cNvSpPr>
            <a:spLocks noGrp="1"/>
          </p:cNvSpPr>
          <p:nvPr>
            <p:ph type="body" idx="1"/>
          </p:nvPr>
        </p:nvSpPr>
        <p:spPr>
          <a:xfrm>
            <a:off x="457200" y="1854994"/>
            <a:ext cx="4040188" cy="639762"/>
          </a:xfrm>
        </p:spPr>
        <p:txBody>
          <a:bodyPr>
            <a:normAutofit fontScale="92500" lnSpcReduction="20000"/>
          </a:bodyPr>
          <a:lstStyle/>
          <a:p>
            <a:r>
              <a:rPr lang="en-US" dirty="0" smtClean="0"/>
              <a:t>Three ways school uniform would be beneficial:</a:t>
            </a:r>
            <a:endParaRPr lang="en-US" dirty="0"/>
          </a:p>
        </p:txBody>
      </p:sp>
      <p:sp>
        <p:nvSpPr>
          <p:cNvPr id="11" name="Content Placeholder 10"/>
          <p:cNvSpPr>
            <a:spLocks noGrp="1"/>
          </p:cNvSpPr>
          <p:nvPr>
            <p:ph sz="half" idx="2"/>
          </p:nvPr>
        </p:nvSpPr>
        <p:spPr>
          <a:xfrm>
            <a:off x="457200" y="2503713"/>
            <a:ext cx="4040188" cy="3622449"/>
          </a:xfrm>
        </p:spPr>
        <p:txBody>
          <a:bodyPr/>
          <a:lstStyle/>
          <a:p>
            <a:r>
              <a:rPr lang="en-US" dirty="0" smtClean="0"/>
              <a:t>1.</a:t>
            </a:r>
          </a:p>
          <a:p>
            <a:r>
              <a:rPr lang="en-US" dirty="0" smtClean="0"/>
              <a:t>2.</a:t>
            </a:r>
          </a:p>
          <a:p>
            <a:r>
              <a:rPr lang="en-US" dirty="0" smtClean="0"/>
              <a:t>3.</a:t>
            </a:r>
            <a:endParaRPr lang="en-US" dirty="0"/>
          </a:p>
        </p:txBody>
      </p:sp>
      <p:sp>
        <p:nvSpPr>
          <p:cNvPr id="12" name="Text Placeholder 11"/>
          <p:cNvSpPr>
            <a:spLocks noGrp="1"/>
          </p:cNvSpPr>
          <p:nvPr>
            <p:ph type="body" sz="quarter" idx="3"/>
          </p:nvPr>
        </p:nvSpPr>
        <p:spPr>
          <a:xfrm>
            <a:off x="4645025" y="1847964"/>
            <a:ext cx="4041775" cy="639762"/>
          </a:xfrm>
        </p:spPr>
        <p:txBody>
          <a:bodyPr>
            <a:normAutofit fontScale="92500" lnSpcReduction="20000"/>
          </a:bodyPr>
          <a:lstStyle/>
          <a:p>
            <a:r>
              <a:rPr lang="en-US" dirty="0" smtClean="0"/>
              <a:t>Three ways school uniforms would have a negative impact:</a:t>
            </a:r>
            <a:endParaRPr lang="en-US" dirty="0"/>
          </a:p>
        </p:txBody>
      </p:sp>
      <p:sp>
        <p:nvSpPr>
          <p:cNvPr id="13" name="Content Placeholder 12"/>
          <p:cNvSpPr>
            <a:spLocks noGrp="1"/>
          </p:cNvSpPr>
          <p:nvPr>
            <p:ph sz="quarter" idx="4"/>
          </p:nvPr>
        </p:nvSpPr>
        <p:spPr>
          <a:xfrm>
            <a:off x="4645025" y="2503713"/>
            <a:ext cx="4041775" cy="3622450"/>
          </a:xfrm>
        </p:spPr>
        <p:txBody>
          <a:bodyPr/>
          <a:lstStyle/>
          <a:p>
            <a:r>
              <a:rPr lang="en-US" dirty="0" smtClean="0"/>
              <a:t>1.</a:t>
            </a:r>
          </a:p>
          <a:p>
            <a:r>
              <a:rPr lang="en-US" dirty="0" smtClean="0"/>
              <a:t>2.</a:t>
            </a:r>
          </a:p>
          <a:p>
            <a:r>
              <a:rPr lang="en-US" dirty="0" smtClean="0"/>
              <a:t>3.</a:t>
            </a:r>
          </a:p>
          <a:p>
            <a:endParaRPr lang="en-US" dirty="0"/>
          </a:p>
        </p:txBody>
      </p:sp>
    </p:spTree>
    <p:extLst>
      <p:ext uri="{BB962C8B-B14F-4D97-AF65-F5344CB8AC3E}">
        <p14:creationId xmlns:p14="http://schemas.microsoft.com/office/powerpoint/2010/main" val="2675540331"/>
      </p:ext>
    </p:extLst>
  </p:cSld>
  <p:clrMapOvr>
    <a:masterClrMapping/>
  </p:clrMapOvr>
</p:sld>
</file>

<file path=ppt/theme/theme1.xml><?xml version="1.0" encoding="utf-8"?>
<a:theme xmlns:a="http://schemas.openxmlformats.org/drawingml/2006/main" name="1st Semester week 7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1st Semester week 7a.potx</Template>
  <TotalTime>419103</TotalTime>
  <Words>8019</Words>
  <Application>Microsoft Macintosh PowerPoint</Application>
  <PresentationFormat>On-screen Show (4:3)</PresentationFormat>
  <Paragraphs>885</Paragraphs>
  <Slides>88</Slides>
  <Notes>24</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1st Semester week 7a</vt:lpstr>
      <vt:lpstr>WEEK THIRTEEN</vt:lpstr>
      <vt:lpstr>November 27th, Monday     ART FRIDAY</vt:lpstr>
      <vt:lpstr>Think</vt:lpstr>
      <vt:lpstr>PowerPoint Presentation</vt:lpstr>
      <vt:lpstr>PowerPoint Presentation</vt:lpstr>
      <vt:lpstr>November 28th, Tuesday ART FRIDAY</vt:lpstr>
      <vt:lpstr>PowerPoint Presentation</vt:lpstr>
      <vt:lpstr>PowerPoint Presentation</vt:lpstr>
      <vt:lpstr>The school board is debating on whether or not to mandate school uniforms, write a persuasive essay either for or against the idea.  </vt:lpstr>
      <vt:lpstr>November 29th, Wednesday ART FRIDAY</vt:lpstr>
      <vt:lpstr>PowerPoint Presentation</vt:lpstr>
      <vt:lpstr>Share with your partner</vt:lpstr>
      <vt:lpstr>PowerPoint Presentation</vt:lpstr>
      <vt:lpstr>Be sure to-</vt:lpstr>
      <vt:lpstr>November 30th, THURSDAY ART FRIDAY</vt:lpstr>
      <vt:lpstr>Utilize the chart you copied yesterday and number a scratch piece of paper 1-10 write the correct answer for each</vt:lpstr>
      <vt:lpstr>December 1st, Friday   ART TODAY</vt:lpstr>
      <vt:lpstr>WEEK TWELVE</vt:lpstr>
      <vt:lpstr>November 13th, Monday     ART TUESDAY</vt:lpstr>
      <vt:lpstr>Quick Write</vt:lpstr>
      <vt:lpstr>November 14th, TUESDAY ART TODAY</vt:lpstr>
      <vt:lpstr>November 15th, WEDNESDAY</vt:lpstr>
      <vt:lpstr>November 16th, Thursday</vt:lpstr>
      <vt:lpstr>November 17th, FRIDAY</vt:lpstr>
      <vt:lpstr>WEEK ELEVEN</vt:lpstr>
      <vt:lpstr>November 6th, MondayART TEST OVER ALL  LATIN WORD PARTS AND TERMS TUESDAY </vt:lpstr>
      <vt:lpstr>Station Work for Monsters</vt:lpstr>
      <vt:lpstr>November 7th, Tuesday  ART FRIDAY</vt:lpstr>
      <vt:lpstr>November 8th, Wednesday  ART FRIDAY</vt:lpstr>
      <vt:lpstr>November 8th, Wednesday  ART FRIDAY</vt:lpstr>
      <vt:lpstr>Date:_________________  ART FRIDAY</vt:lpstr>
      <vt:lpstr>November 9th, Thursday  ART FRIDAY</vt:lpstr>
      <vt:lpstr>November 10th, Friday   ART TODAY</vt:lpstr>
      <vt:lpstr>WEEK TEN</vt:lpstr>
      <vt:lpstr>October 30th, Monday     ART TOMORROW</vt:lpstr>
      <vt:lpstr>Questions to Ponder</vt:lpstr>
      <vt:lpstr>October 31st, Tuesday ART FRIDAY</vt:lpstr>
      <vt:lpstr>November 1st, Wednesday   ART FRIDAY</vt:lpstr>
      <vt:lpstr>November 2nd, Thursday     ART FRIDAY</vt:lpstr>
      <vt:lpstr>Take the two sentence stems and create a 4 sentence paragraph with each of them utilizing information from the texts.</vt:lpstr>
      <vt:lpstr>November 3rd, Friday     ART TODAY</vt:lpstr>
      <vt:lpstr>WEEK NINE</vt:lpstr>
      <vt:lpstr>October 23rd, Monday   9 Week Exams</vt:lpstr>
      <vt:lpstr>October 24th, Tuesday      9 Week Exams</vt:lpstr>
      <vt:lpstr>October 25th, Wednesday  9 Week Exams</vt:lpstr>
      <vt:lpstr>October 26th, Thursday 9 Week Exams</vt:lpstr>
      <vt:lpstr>October 27th, Friday     9 Week Exam</vt:lpstr>
      <vt:lpstr>Week 8</vt:lpstr>
      <vt:lpstr>October 16th , Monday        ART Friday</vt:lpstr>
      <vt:lpstr>Station Work</vt:lpstr>
      <vt:lpstr>PowerPoint Presentation</vt:lpstr>
      <vt:lpstr>October 17th, Tuesday   ART Friday</vt:lpstr>
      <vt:lpstr>October 17th, Tuesday   ART Friday</vt:lpstr>
      <vt:lpstr>October 18th,Wednesday     ART Friday</vt:lpstr>
      <vt:lpstr>PowerPoint Presentation</vt:lpstr>
      <vt:lpstr>Contrast and comparison thoughts</vt:lpstr>
      <vt:lpstr>October 18th,Wednesday     ART Friday</vt:lpstr>
      <vt:lpstr>October 19th, Thursday   ART Friday</vt:lpstr>
      <vt:lpstr>Poetry</vt:lpstr>
      <vt:lpstr>Lyrics Analysis “Do You Want to Build a Snowman”</vt:lpstr>
      <vt:lpstr>Lyrics Analysis “Do You Want to Build a Snowman”</vt:lpstr>
      <vt:lpstr>Lyrics Analysis “Do You Want to Build a Snowman”</vt:lpstr>
      <vt:lpstr>Lyrics Analysis “Do You Want to Build a Snowman”</vt:lpstr>
      <vt:lpstr>Lyrics Analysis Remake “Do You Want to Read a Novel?”</vt:lpstr>
      <vt:lpstr>Lyrics Analysis Remake “Do You Want to Read a Novel?”</vt:lpstr>
      <vt:lpstr>Lyrics Analysis Remake “Do You Want to Read a Novel?”</vt:lpstr>
      <vt:lpstr>Lyrics Analysis Remake “Do You Want to Read a Novel?”</vt:lpstr>
      <vt:lpstr>Lyrics Analysis Remake “Do You Want to Read a Novel?”</vt:lpstr>
      <vt:lpstr>Lyrics Analysis “Do You Want to Build a Snowman”</vt:lpstr>
      <vt:lpstr>Lyrics Analysis “Do You Want to Build a Snowman”</vt:lpstr>
      <vt:lpstr>October 21th, ART Friday</vt:lpstr>
      <vt:lpstr>Week 7 </vt:lpstr>
      <vt:lpstr>October 11th, Wednesday ART Friday</vt:lpstr>
      <vt:lpstr>Kwame Alexander </vt:lpstr>
      <vt:lpstr>Rhetorical Devices patterns of words and idea that create emphasis  and stir the audiences emotions</vt:lpstr>
      <vt:lpstr>Rhetorical Devices Cont.</vt:lpstr>
      <vt:lpstr>Ethos</vt:lpstr>
      <vt:lpstr>Pathos</vt:lpstr>
      <vt:lpstr>Logos</vt:lpstr>
      <vt:lpstr>October 12th, Thursday ART Friday</vt:lpstr>
      <vt:lpstr>Anaphora</vt:lpstr>
      <vt:lpstr>Parralelism</vt:lpstr>
      <vt:lpstr>Rewrite each of the following sentences, correcting any errors in parallelism.</vt:lpstr>
      <vt:lpstr>Anaphora</vt:lpstr>
      <vt:lpstr>October 13th, Friday          ART Today</vt:lpstr>
      <vt:lpstr>PowerPoint Presentation</vt:lpstr>
      <vt:lpstr>PowerPoint Presentation</vt:lpstr>
      <vt:lpstr>PowerPoint Presentation</vt:lpstr>
    </vt:vector>
  </TitlesOfParts>
  <Company>LISD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7 </dc:title>
  <dc:creator>Patricia Kemp</dc:creator>
  <cp:lastModifiedBy>Patricia Kemp</cp:lastModifiedBy>
  <cp:revision>138</cp:revision>
  <cp:lastPrinted>2017-11-07T22:17:40Z</cp:lastPrinted>
  <dcterms:created xsi:type="dcterms:W3CDTF">2017-10-05T23:00:50Z</dcterms:created>
  <dcterms:modified xsi:type="dcterms:W3CDTF">2017-11-27T22:43:23Z</dcterms:modified>
</cp:coreProperties>
</file>